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75" r:id="rId4"/>
    <p:sldId id="263" r:id="rId5"/>
    <p:sldId id="262" r:id="rId6"/>
    <p:sldId id="267" r:id="rId7"/>
    <p:sldId id="268" r:id="rId8"/>
    <p:sldId id="269" r:id="rId9"/>
    <p:sldId id="270" r:id="rId10"/>
    <p:sldId id="271" r:id="rId11"/>
    <p:sldId id="272" r:id="rId12"/>
    <p:sldId id="266" r:id="rId13"/>
    <p:sldId id="278" r:id="rId14"/>
    <p:sldId id="273" r:id="rId15"/>
    <p:sldId id="260" r:id="rId16"/>
    <p:sldId id="276" r:id="rId17"/>
    <p:sldId id="257" r:id="rId18"/>
    <p:sldId id="258" r:id="rId19"/>
    <p:sldId id="277" r:id="rId20"/>
  </p:sldIdLst>
  <p:sldSz cx="9144000" cy="6858000" type="screen4x3"/>
  <p:notesSz cx="6858000" cy="9144000"/>
  <p:custDataLst>
    <p:tags r:id="rId2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3613" autoAdjust="0"/>
  </p:normalViewPr>
  <p:slideViewPr>
    <p:cSldViewPr>
      <p:cViewPr varScale="1">
        <p:scale>
          <a:sx n="74" d="100"/>
          <a:sy n="74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9AFF2-DD7C-460B-8EB4-7130C103BA44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08CE5-571A-493C-AC81-32738D921C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9AFF2-DD7C-460B-8EB4-7130C103BA44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08CE5-571A-493C-AC81-32738D921C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9AFF2-DD7C-460B-8EB4-7130C103BA44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08CE5-571A-493C-AC81-32738D921C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9AFF2-DD7C-460B-8EB4-7130C103BA44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08CE5-571A-493C-AC81-32738D921C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9AFF2-DD7C-460B-8EB4-7130C103BA44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08CE5-571A-493C-AC81-32738D921C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9AFF2-DD7C-460B-8EB4-7130C103BA44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08CE5-571A-493C-AC81-32738D921C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9AFF2-DD7C-460B-8EB4-7130C103BA44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08CE5-571A-493C-AC81-32738D921C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9AFF2-DD7C-460B-8EB4-7130C103BA44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08CE5-571A-493C-AC81-32738D921C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9AFF2-DD7C-460B-8EB4-7130C103BA44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08CE5-571A-493C-AC81-32738D921C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9AFF2-DD7C-460B-8EB4-7130C103BA44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08CE5-571A-493C-AC81-32738D921C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9AFF2-DD7C-460B-8EB4-7130C103BA44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08CE5-571A-493C-AC81-32738D921C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E9AFF2-DD7C-460B-8EB4-7130C103BA44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608CE5-571A-493C-AC81-32738D921C4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s46.radikal.ru/i114/0811/24/9d393c9e82ef.pn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155699"/>
          </a:xfrm>
        </p:spPr>
        <p:txBody>
          <a:bodyPr/>
          <a:lstStyle/>
          <a:p>
            <a:r>
              <a:rPr lang="ru-RU" b="1" dirty="0" smtClean="0"/>
              <a:t>Упражнение «Три к одному»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428596" y="2285992"/>
            <a:ext cx="8229600" cy="4357718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sah</a:t>
            </a:r>
            <a:r>
              <a:rPr lang="en-GB" dirty="0" smtClean="0"/>
              <a:t> – </a:t>
            </a:r>
            <a:r>
              <a:rPr lang="en-GB" dirty="0" err="1" smtClean="0"/>
              <a:t>springt</a:t>
            </a:r>
            <a:r>
              <a:rPr lang="en-GB" dirty="0" smtClean="0"/>
              <a:t> – </a:t>
            </a:r>
            <a:r>
              <a:rPr lang="en-GB" dirty="0" err="1" smtClean="0"/>
              <a:t>geblieben</a:t>
            </a:r>
            <a:r>
              <a:rPr lang="ru-RU" dirty="0" smtClean="0"/>
              <a:t>  	- Выход  через </a:t>
            </a:r>
            <a:r>
              <a:rPr lang="ru-RU" dirty="0" smtClean="0">
                <a:solidFill>
                  <a:srgbClr val="FF0000"/>
                </a:solidFill>
              </a:rPr>
              <a:t>5</a:t>
            </a:r>
            <a:r>
              <a:rPr lang="ru-RU" dirty="0" smtClean="0"/>
              <a:t>сек.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sang – </a:t>
            </a:r>
            <a:r>
              <a:rPr lang="en-GB" dirty="0" err="1" smtClean="0"/>
              <a:t>fahren</a:t>
            </a:r>
            <a:r>
              <a:rPr lang="en-GB" dirty="0" smtClean="0"/>
              <a:t> – </a:t>
            </a:r>
            <a:r>
              <a:rPr lang="en-GB" dirty="0" err="1" smtClean="0"/>
              <a:t>gesehen</a:t>
            </a:r>
            <a:r>
              <a:rPr lang="ru-RU" dirty="0" smtClean="0"/>
              <a:t>	 - Выход  через </a:t>
            </a:r>
            <a:r>
              <a:rPr lang="ru-RU" dirty="0" smtClean="0">
                <a:solidFill>
                  <a:srgbClr val="FF0000"/>
                </a:solidFill>
              </a:rPr>
              <a:t>10</a:t>
            </a:r>
            <a:r>
              <a:rPr lang="ru-RU" dirty="0" smtClean="0"/>
              <a:t>сек.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aß</a:t>
            </a:r>
            <a:r>
              <a:rPr lang="en-GB" dirty="0" smtClean="0"/>
              <a:t> – </a:t>
            </a:r>
            <a:r>
              <a:rPr lang="en-GB" dirty="0" err="1" smtClean="0"/>
              <a:t>finden</a:t>
            </a:r>
            <a:r>
              <a:rPr lang="en-GB" dirty="0" smtClean="0"/>
              <a:t> – </a:t>
            </a:r>
            <a:r>
              <a:rPr lang="en-GB" dirty="0" err="1" smtClean="0"/>
              <a:t>liest</a:t>
            </a:r>
            <a:r>
              <a:rPr lang="ru-RU" dirty="0" smtClean="0"/>
              <a:t> 		- Выход  через </a:t>
            </a:r>
            <a:r>
              <a:rPr lang="ru-RU" dirty="0" smtClean="0">
                <a:solidFill>
                  <a:srgbClr val="FF0000"/>
                </a:solidFill>
              </a:rPr>
              <a:t>15</a:t>
            </a:r>
            <a:r>
              <a:rPr lang="ru-RU" dirty="0" smtClean="0"/>
              <a:t>сек.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blieb</a:t>
            </a:r>
            <a:r>
              <a:rPr lang="en-GB" dirty="0" smtClean="0"/>
              <a:t> – </a:t>
            </a:r>
            <a:r>
              <a:rPr lang="en-GB" dirty="0" err="1" smtClean="0"/>
              <a:t>singt</a:t>
            </a:r>
            <a:r>
              <a:rPr lang="en-GB" dirty="0" smtClean="0"/>
              <a:t> – </a:t>
            </a:r>
            <a:r>
              <a:rPr lang="en-GB" dirty="0" err="1" smtClean="0"/>
              <a:t>essen</a:t>
            </a:r>
            <a:r>
              <a:rPr lang="ru-RU" dirty="0" smtClean="0"/>
              <a:t>	 - Выход  через </a:t>
            </a:r>
            <a:r>
              <a:rPr lang="ru-RU" dirty="0" smtClean="0">
                <a:solidFill>
                  <a:srgbClr val="FF0000"/>
                </a:solidFill>
              </a:rPr>
              <a:t>20</a:t>
            </a:r>
            <a:r>
              <a:rPr lang="ru-RU" dirty="0" smtClean="0"/>
              <a:t>сек. 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las</a:t>
            </a:r>
            <a:r>
              <a:rPr lang="en-GB" dirty="0" smtClean="0"/>
              <a:t> – </a:t>
            </a:r>
            <a:r>
              <a:rPr lang="en-GB" dirty="0" err="1" smtClean="0"/>
              <a:t>findet</a:t>
            </a:r>
            <a:r>
              <a:rPr lang="en-GB" dirty="0" smtClean="0"/>
              <a:t> – </a:t>
            </a:r>
            <a:r>
              <a:rPr lang="en-GB" dirty="0" err="1" smtClean="0"/>
              <a:t>gesungen</a:t>
            </a:r>
            <a:r>
              <a:rPr lang="ru-RU" dirty="0" smtClean="0"/>
              <a:t>	 - Выход  через </a:t>
            </a:r>
            <a:r>
              <a:rPr lang="ru-RU" dirty="0" smtClean="0">
                <a:solidFill>
                  <a:srgbClr val="FF0000"/>
                </a:solidFill>
              </a:rPr>
              <a:t>25</a:t>
            </a:r>
            <a:r>
              <a:rPr lang="ru-RU" dirty="0" smtClean="0"/>
              <a:t>сек.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saß</a:t>
            </a:r>
            <a:r>
              <a:rPr lang="en-GB" dirty="0" smtClean="0"/>
              <a:t> – </a:t>
            </a:r>
            <a:r>
              <a:rPr lang="en-GB" dirty="0" err="1" smtClean="0"/>
              <a:t>isst</a:t>
            </a:r>
            <a:r>
              <a:rPr lang="en-GB" dirty="0" smtClean="0"/>
              <a:t> – </a:t>
            </a:r>
            <a:r>
              <a:rPr lang="en-GB" dirty="0" err="1" smtClean="0"/>
              <a:t>lesen</a:t>
            </a:r>
            <a:r>
              <a:rPr lang="ru-RU" dirty="0" smtClean="0"/>
              <a:t>		 - Выход  через </a:t>
            </a:r>
            <a:r>
              <a:rPr lang="ru-RU" dirty="0" smtClean="0">
                <a:solidFill>
                  <a:srgbClr val="FF0000"/>
                </a:solidFill>
              </a:rPr>
              <a:t>30</a:t>
            </a:r>
            <a:r>
              <a:rPr lang="ru-RU" dirty="0" smtClean="0"/>
              <a:t>сек.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zog</a:t>
            </a:r>
            <a:r>
              <a:rPr lang="en-GB" dirty="0" smtClean="0"/>
              <a:t> – </a:t>
            </a:r>
            <a:r>
              <a:rPr lang="en-GB" dirty="0" err="1" smtClean="0"/>
              <a:t>fährt</a:t>
            </a:r>
            <a:r>
              <a:rPr lang="en-GB" dirty="0" smtClean="0"/>
              <a:t> – </a:t>
            </a:r>
            <a:r>
              <a:rPr lang="en-GB" dirty="0" err="1" smtClean="0"/>
              <a:t>bleibt</a:t>
            </a:r>
            <a:r>
              <a:rPr lang="ru-RU" dirty="0" smtClean="0"/>
              <a:t> 		- Выход  через </a:t>
            </a:r>
            <a:r>
              <a:rPr lang="ru-RU" dirty="0" smtClean="0">
                <a:solidFill>
                  <a:srgbClr val="FF0000"/>
                </a:solidFill>
              </a:rPr>
              <a:t>35</a:t>
            </a:r>
            <a:r>
              <a:rPr lang="ru-RU" dirty="0" smtClean="0"/>
              <a:t>сек.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sprang – </a:t>
            </a:r>
            <a:r>
              <a:rPr lang="en-GB" dirty="0" err="1" smtClean="0"/>
              <a:t>sieht</a:t>
            </a:r>
            <a:r>
              <a:rPr lang="en-GB" dirty="0" smtClean="0"/>
              <a:t> – </a:t>
            </a:r>
            <a:r>
              <a:rPr lang="en-GB" dirty="0" err="1" smtClean="0"/>
              <a:t>gegessen</a:t>
            </a:r>
            <a:r>
              <a:rPr lang="ru-RU" dirty="0" smtClean="0"/>
              <a:t>	 - Выход  через </a:t>
            </a:r>
            <a:r>
              <a:rPr lang="ru-RU" dirty="0" smtClean="0">
                <a:solidFill>
                  <a:srgbClr val="FF0000"/>
                </a:solidFill>
              </a:rPr>
              <a:t>40</a:t>
            </a:r>
            <a:r>
              <a:rPr lang="ru-RU" dirty="0" smtClean="0"/>
              <a:t>сек.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fuhr</a:t>
            </a:r>
            <a:r>
              <a:rPr lang="en-GB" dirty="0" smtClean="0"/>
              <a:t> – </a:t>
            </a:r>
            <a:r>
              <a:rPr lang="en-GB" dirty="0" err="1" smtClean="0"/>
              <a:t>zieht</a:t>
            </a:r>
            <a:r>
              <a:rPr lang="en-GB" dirty="0" smtClean="0"/>
              <a:t> – </a:t>
            </a:r>
            <a:r>
              <a:rPr lang="en-GB" dirty="0" err="1" smtClean="0"/>
              <a:t>gesessen</a:t>
            </a:r>
            <a:r>
              <a:rPr lang="ru-RU" dirty="0" smtClean="0"/>
              <a:t>	 - Выход  через </a:t>
            </a:r>
            <a:r>
              <a:rPr lang="ru-RU" dirty="0" smtClean="0">
                <a:solidFill>
                  <a:srgbClr val="FF0000"/>
                </a:solidFill>
              </a:rPr>
              <a:t>45</a:t>
            </a:r>
            <a:r>
              <a:rPr lang="ru-RU" dirty="0" smtClean="0"/>
              <a:t>сек.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sprach</a:t>
            </a:r>
            <a:r>
              <a:rPr lang="en-GB" dirty="0" smtClean="0"/>
              <a:t> – </a:t>
            </a:r>
            <a:r>
              <a:rPr lang="en-GB" dirty="0" err="1" smtClean="0"/>
              <a:t>gefunden</a:t>
            </a:r>
            <a:r>
              <a:rPr lang="en-GB" dirty="0" smtClean="0"/>
              <a:t> – </a:t>
            </a:r>
            <a:r>
              <a:rPr lang="en-GB" dirty="0" err="1" smtClean="0"/>
              <a:t>treibt</a:t>
            </a:r>
            <a:r>
              <a:rPr lang="ru-RU" dirty="0" smtClean="0"/>
              <a:t>	 - Выход  через </a:t>
            </a:r>
            <a:r>
              <a:rPr lang="ru-RU" dirty="0" smtClean="0">
                <a:solidFill>
                  <a:srgbClr val="FF0000"/>
                </a:solidFill>
              </a:rPr>
              <a:t>50</a:t>
            </a:r>
            <a:r>
              <a:rPr lang="ru-RU" dirty="0" smtClean="0"/>
              <a:t>сек.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fand</a:t>
            </a:r>
            <a:r>
              <a:rPr lang="en-GB" dirty="0" smtClean="0"/>
              <a:t> – </a:t>
            </a:r>
            <a:r>
              <a:rPr lang="en-GB" dirty="0" err="1" smtClean="0"/>
              <a:t>spricht</a:t>
            </a:r>
            <a:r>
              <a:rPr lang="en-GB" dirty="0" smtClean="0"/>
              <a:t> – </a:t>
            </a:r>
            <a:r>
              <a:rPr lang="en-GB" dirty="0" err="1" smtClean="0"/>
              <a:t>getrieben</a:t>
            </a:r>
            <a:r>
              <a:rPr lang="ru-RU" dirty="0" smtClean="0"/>
              <a:t>	 - Выход  через </a:t>
            </a:r>
            <a:r>
              <a:rPr lang="ru-RU" dirty="0" smtClean="0">
                <a:solidFill>
                  <a:srgbClr val="FF0000"/>
                </a:solidFill>
              </a:rPr>
              <a:t>55</a:t>
            </a:r>
            <a:r>
              <a:rPr lang="ru-RU" dirty="0" smtClean="0"/>
              <a:t>сек.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trieb</a:t>
            </a:r>
            <a:r>
              <a:rPr lang="en-GB" dirty="0" smtClean="0"/>
              <a:t> – </a:t>
            </a:r>
            <a:r>
              <a:rPr lang="en-GB" dirty="0" err="1" smtClean="0"/>
              <a:t>sitzt</a:t>
            </a:r>
            <a:r>
              <a:rPr lang="en-GB" dirty="0" smtClean="0"/>
              <a:t> – </a:t>
            </a:r>
            <a:r>
              <a:rPr lang="en-GB" dirty="0" err="1" smtClean="0"/>
              <a:t>gezogen</a:t>
            </a:r>
            <a:r>
              <a:rPr lang="ru-RU" dirty="0" smtClean="0"/>
              <a:t> 	- Выход  через </a:t>
            </a:r>
            <a:r>
              <a:rPr lang="ru-RU" dirty="0" smtClean="0">
                <a:solidFill>
                  <a:srgbClr val="FF0000"/>
                </a:solidFill>
              </a:rPr>
              <a:t>60</a:t>
            </a:r>
            <a:r>
              <a:rPr lang="ru-RU" dirty="0" smtClean="0"/>
              <a:t>сек.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85720" y="214290"/>
            <a:ext cx="864399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С каждой следующей «тройкой» совершаем такое же действие: </a:t>
            </a:r>
            <a:r>
              <a:rPr lang="ru-RU" sz="2000" i="1" dirty="0" smtClean="0"/>
              <a:t>Вход и Выход</a:t>
            </a:r>
            <a:r>
              <a:rPr lang="ru-RU" sz="2000" dirty="0" smtClean="0"/>
              <a:t>. Но для последующих </a:t>
            </a:r>
            <a:r>
              <a:rPr lang="ru-RU" sz="2000" i="1" dirty="0" smtClean="0"/>
              <a:t>Выходов</a:t>
            </a:r>
            <a:r>
              <a:rPr lang="ru-RU" sz="2000" dirty="0" smtClean="0"/>
              <a:t> назначаем </a:t>
            </a:r>
            <a:r>
              <a:rPr lang="ru-RU" sz="2000" b="1" dirty="0" smtClean="0"/>
              <a:t>Задержку</a:t>
            </a:r>
            <a:r>
              <a:rPr lang="ru-RU" sz="2000" dirty="0" smtClean="0"/>
              <a:t> с разным временем, т.е. постоянно увеличиваем на 5 секунд.</a:t>
            </a:r>
          </a:p>
          <a:p>
            <a:endParaRPr lang="ru-RU" sz="2000" dirty="0" smtClean="0"/>
          </a:p>
          <a:p>
            <a:r>
              <a:rPr lang="ru-RU" sz="2000" dirty="0" smtClean="0"/>
              <a:t>В результате у нас получается длинная цепочка (72 составляющих) под первым триггером.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При компоновке «троек» важно, чтобы соблюдался строгий порядок.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2400" dirty="0" smtClean="0"/>
              <a:t>Сделали первую «тройку» (</a:t>
            </a:r>
            <a:r>
              <a:rPr lang="ru-RU" sz="2400" i="1" dirty="0" smtClean="0"/>
              <a:t>Вход и Выход, Вместе с предыдущим</a:t>
            </a:r>
            <a:r>
              <a:rPr lang="ru-RU" sz="2400" dirty="0" smtClean="0"/>
              <a:t>), перетянули под триггер </a:t>
            </a:r>
            <a:r>
              <a:rPr lang="en-GB" sz="2400" b="1" dirty="0" smtClean="0"/>
              <a:t>Start</a:t>
            </a:r>
            <a:r>
              <a:rPr lang="ru-RU" sz="2400" dirty="0" smtClean="0"/>
              <a:t>.</a:t>
            </a:r>
          </a:p>
          <a:p>
            <a:pPr algn="just">
              <a:buNone/>
            </a:pPr>
            <a:r>
              <a:rPr lang="ru-RU" sz="2400" dirty="0" smtClean="0"/>
              <a:t>Сделали вторую «тройку» (</a:t>
            </a:r>
            <a:r>
              <a:rPr lang="ru-RU" sz="2400" i="1" dirty="0" smtClean="0"/>
              <a:t>Вход и Выход. Вместе с предыдущим</a:t>
            </a:r>
            <a:r>
              <a:rPr lang="ru-RU" sz="2400" dirty="0" smtClean="0"/>
              <a:t>), также отправляем под триггер, под первую «тройку».</a:t>
            </a:r>
          </a:p>
          <a:p>
            <a:pPr algn="just">
              <a:buNone/>
            </a:pPr>
            <a:r>
              <a:rPr lang="ru-RU" sz="2400" dirty="0" smtClean="0"/>
              <a:t>Третью тройку (</a:t>
            </a:r>
            <a:r>
              <a:rPr lang="ru-RU" sz="2400" i="1" dirty="0" smtClean="0"/>
              <a:t>Вход и Выход. Вместе с предыдущим</a:t>
            </a:r>
            <a:r>
              <a:rPr lang="ru-RU" sz="2400" dirty="0" smtClean="0"/>
              <a:t>) отправляем под вторую и т.д. Так у нас появляется эта большая цепочка в меню эффектов анимации в 72 объекта.</a:t>
            </a:r>
          </a:p>
          <a:p>
            <a:pPr algn="just">
              <a:buNone/>
            </a:pPr>
            <a:r>
              <a:rPr lang="ru-RU" sz="2400" dirty="0" smtClean="0"/>
              <a:t>Получается, что появляется первая «тройка» и через некоторое время исчезает, и вместе с ее исчезновением появляется вторая «тройка», которую потом сменяет третья и т.д. пока не будет выполнено все упражнение.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4282" y="285728"/>
            <a:ext cx="86439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Затем  нам необходимо назначить триггер к каждому правильному глаголу в поле для задания и привязать к нему соответствующий глагол в поле для ответов с эффектом анимации </a:t>
            </a:r>
            <a:r>
              <a:rPr lang="ru-RU" i="1" dirty="0" smtClean="0"/>
              <a:t>Вход →Выцветание→Вместе с предыдущим</a:t>
            </a:r>
            <a:r>
              <a:rPr lang="ru-RU" dirty="0" smtClean="0"/>
              <a:t>.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/>
          <a:srcRect l="66797" t="5625" b="41875"/>
          <a:stretch>
            <a:fillRect/>
          </a:stretch>
        </p:blipFill>
        <p:spPr bwMode="auto">
          <a:xfrm>
            <a:off x="214282" y="2428868"/>
            <a:ext cx="4048100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/>
          <a:srcRect l="83985" t="5000" b="43437"/>
          <a:stretch>
            <a:fillRect/>
          </a:stretch>
        </p:blipFill>
        <p:spPr bwMode="auto">
          <a:xfrm>
            <a:off x="4572000" y="2500306"/>
            <a:ext cx="1929260" cy="3882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1" name="Прямая со стрелкой 10"/>
          <p:cNvCxnSpPr/>
          <p:nvPr/>
        </p:nvCxnSpPr>
        <p:spPr>
          <a:xfrm rot="5400000">
            <a:off x="3857620" y="3214686"/>
            <a:ext cx="571504" cy="42862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5400000">
            <a:off x="3857620" y="3714752"/>
            <a:ext cx="571504" cy="42862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>
            <a:off x="2143108" y="4500570"/>
            <a:ext cx="571504" cy="42862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>
            <a:off x="6000760" y="4714884"/>
            <a:ext cx="714380" cy="158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>
            <a:off x="5357818" y="4714884"/>
            <a:ext cx="571504" cy="42862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071538" y="2143116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Шаг 1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4929190" y="2143116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Шаг 2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6643702" y="1000108"/>
            <a:ext cx="2286016" cy="535531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Для назначения триггера нам всегда необходим эффект анимации </a:t>
            </a:r>
            <a:r>
              <a:rPr lang="ru-RU" i="1" dirty="0" smtClean="0"/>
              <a:t>Выделение</a:t>
            </a:r>
            <a:r>
              <a:rPr lang="ru-RU" dirty="0" smtClean="0"/>
              <a:t> и дальше по необходимости или фантазии. Чтобы выделение прошло незаметным  можно назначить эффект </a:t>
            </a:r>
            <a:r>
              <a:rPr lang="ru-RU" i="1" dirty="0" smtClean="0"/>
              <a:t>Выделение→Изменение цвета текста→ Черный цвет</a:t>
            </a:r>
            <a:r>
              <a:rPr lang="ru-RU" dirty="0" smtClean="0"/>
              <a:t>.</a:t>
            </a:r>
          </a:p>
          <a:p>
            <a:pPr algn="just"/>
            <a:r>
              <a:rPr lang="ru-RU" dirty="0" smtClean="0"/>
              <a:t>Этого совета можно придерживаться всегда, если </a:t>
            </a:r>
            <a:r>
              <a:rPr lang="ru-RU" dirty="0" err="1" smtClean="0"/>
              <a:t>необхо-димо</a:t>
            </a:r>
            <a:r>
              <a:rPr lang="ru-RU" dirty="0" smtClean="0"/>
              <a:t> скрыть триггер, чтобы он не отвлекал внимание.</a:t>
            </a:r>
            <a:endParaRPr lang="ru-RU" dirty="0"/>
          </a:p>
        </p:txBody>
      </p:sp>
      <p:sp>
        <p:nvSpPr>
          <p:cNvPr id="20" name="Выгнутая вверх стрелка 19"/>
          <p:cNvSpPr/>
          <p:nvPr/>
        </p:nvSpPr>
        <p:spPr>
          <a:xfrm flipH="1">
            <a:off x="2571736" y="1500174"/>
            <a:ext cx="4143404" cy="571504"/>
          </a:xfrm>
          <a:prstGeom prst="curvedDownArrow">
            <a:avLst>
              <a:gd name="adj1" fmla="val 25000"/>
              <a:gd name="adj2" fmla="val 50000"/>
              <a:gd name="adj3" fmla="val 3852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8" y="642918"/>
            <a:ext cx="835824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Для всех остальных форм глаголов мы тоже назначаем триггер. Но в отличие от правильных вариантов, мы не будем привязывать к ним никаких других объектов. Эти триггеры у нас будут «пустыми».</a:t>
            </a:r>
          </a:p>
          <a:p>
            <a:pPr algn="just"/>
            <a:endParaRPr lang="ru-RU" sz="2400" dirty="0" smtClean="0"/>
          </a:p>
          <a:p>
            <a:pPr algn="just"/>
            <a:r>
              <a:rPr lang="ru-RU" sz="2400" dirty="0" smtClean="0"/>
              <a:t>При выполнении упражнения, нажимая на триггеры (неправильные ответы), не будет происходить никаких действий.</a:t>
            </a:r>
          </a:p>
          <a:p>
            <a:pPr algn="just"/>
            <a:endParaRPr lang="ru-RU" sz="2400" dirty="0" smtClean="0"/>
          </a:p>
          <a:p>
            <a:pPr algn="just"/>
            <a:r>
              <a:rPr lang="ru-RU" sz="2400" dirty="0" smtClean="0"/>
              <a:t>Советуем для этих триггеров также выбирать эффект анимации </a:t>
            </a:r>
            <a:r>
              <a:rPr lang="ru-RU" sz="2400" i="1" dirty="0" smtClean="0"/>
              <a:t>Выделение→Изменение цвета текста→Черный.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600" dirty="0" smtClean="0"/>
              <a:t>Чтобы повторить выполнение задания, нам необходимо воспользоваться кнопкой </a:t>
            </a:r>
            <a:r>
              <a:rPr lang="en-GB" sz="2600" b="1" dirty="0" smtClean="0"/>
              <a:t>NOCH EIN VERSUCH?</a:t>
            </a:r>
            <a:r>
              <a:rPr lang="ru-RU" sz="2600" b="1" dirty="0" smtClean="0"/>
              <a:t/>
            </a:r>
            <a:br>
              <a:rPr lang="ru-RU" sz="2600" b="1" dirty="0" smtClean="0"/>
            </a:br>
            <a:r>
              <a:rPr lang="ru-RU" sz="2600" dirty="0" smtClean="0"/>
              <a:t> </a:t>
            </a:r>
            <a:endParaRPr lang="ru-RU" sz="2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5259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dirty="0" smtClean="0"/>
              <a:t>Мы делаем ее триггером и привязываем к нему все глаголы из поля для ответов: эффект анимации </a:t>
            </a:r>
            <a:r>
              <a:rPr lang="ru-RU" sz="2400" i="1" dirty="0" smtClean="0"/>
              <a:t>Выход→ Выцветание→Вместе с предыдущим</a:t>
            </a:r>
            <a:r>
              <a:rPr lang="ru-RU" sz="2400" dirty="0" smtClean="0"/>
              <a:t>.</a:t>
            </a:r>
          </a:p>
          <a:p>
            <a:pPr algn="just">
              <a:buNone/>
            </a:pPr>
            <a:r>
              <a:rPr lang="ru-RU" sz="2400" dirty="0" smtClean="0"/>
              <a:t>При нажатии на эту кнопку все ответы исчезают и можно начинать заново, щелкая по кнопке </a:t>
            </a:r>
            <a:r>
              <a:rPr lang="en-GB" sz="2400" b="1" dirty="0" smtClean="0"/>
              <a:t>Start</a:t>
            </a:r>
            <a:r>
              <a:rPr lang="ru-RU" sz="2400" dirty="0" smtClean="0"/>
              <a:t>.</a:t>
            </a:r>
          </a:p>
          <a:p>
            <a:pPr algn="just">
              <a:buNone/>
            </a:pPr>
            <a:r>
              <a:rPr lang="ru-RU" sz="2400" dirty="0" smtClean="0"/>
              <a:t>Попробуйте выполнить упражнение еще раз!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822837" y="4293922"/>
            <a:ext cx="3643338" cy="1754326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ВСЕГО  мы назначаем </a:t>
            </a:r>
            <a:r>
              <a:rPr lang="ru-RU" b="1" dirty="0" smtClean="0"/>
              <a:t>три группы триггеров</a:t>
            </a:r>
            <a:r>
              <a:rPr lang="ru-RU" dirty="0" smtClean="0"/>
              <a:t>: для запуска демонстрации, для определения правильного/ неправильного ответа и для повторного выполнения упражнения.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4282" y="357166"/>
            <a:ext cx="8715436" cy="328614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000"/>
          </a:p>
        </p:txBody>
      </p:sp>
      <p:sp>
        <p:nvSpPr>
          <p:cNvPr id="7" name="TextBox 6"/>
          <p:cNvSpPr txBox="1"/>
          <p:nvPr/>
        </p:nvSpPr>
        <p:spPr>
          <a:xfrm>
            <a:off x="2857488" y="3071810"/>
            <a:ext cx="92869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sah</a:t>
            </a:r>
            <a:endParaRPr lang="ru-RU" sz="3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500166" y="1000108"/>
            <a:ext cx="11430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smtClean="0"/>
              <a:t>sang</a:t>
            </a:r>
            <a:endParaRPr lang="ru-RU" sz="3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571604" y="1643050"/>
            <a:ext cx="7143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las</a:t>
            </a:r>
            <a:endParaRPr lang="ru-RU" sz="3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929586" y="857232"/>
            <a:ext cx="85725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fuhr</a:t>
            </a:r>
            <a:endParaRPr lang="ru-RU" sz="3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786446" y="2285992"/>
            <a:ext cx="107157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saß</a:t>
            </a:r>
            <a:endParaRPr lang="ru-RU" sz="3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429520" y="357166"/>
            <a:ext cx="1357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smtClean="0"/>
              <a:t>sprang</a:t>
            </a:r>
            <a:endParaRPr lang="ru-RU" sz="3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072066" y="642918"/>
            <a:ext cx="78581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aß</a:t>
            </a:r>
            <a:endParaRPr lang="ru-RU" sz="3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000628" y="1714488"/>
            <a:ext cx="92869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fand</a:t>
            </a:r>
            <a:endParaRPr lang="ru-RU" sz="3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000760" y="1785926"/>
            <a:ext cx="12858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sprach</a:t>
            </a:r>
            <a:endParaRPr lang="ru-RU" sz="3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357422" y="1643050"/>
            <a:ext cx="100013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sieht</a:t>
            </a:r>
            <a:endParaRPr lang="ru-RU" sz="3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7358082" y="1428736"/>
            <a:ext cx="15716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gesehen</a:t>
            </a:r>
            <a:endParaRPr lang="ru-RU" sz="30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4786314" y="2428868"/>
            <a:ext cx="92869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liest</a:t>
            </a:r>
            <a:endParaRPr lang="ru-RU" sz="30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6000760" y="357166"/>
            <a:ext cx="12858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lesen</a:t>
            </a:r>
            <a:endParaRPr lang="ru-RU" sz="30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85720" y="3000372"/>
            <a:ext cx="17859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gesungen</a:t>
            </a:r>
            <a:endParaRPr lang="ru-RU" sz="30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7786710" y="2000240"/>
            <a:ext cx="100013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singt</a:t>
            </a:r>
            <a:endParaRPr lang="ru-RU" sz="30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357158" y="1285860"/>
            <a:ext cx="11430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fährt</a:t>
            </a:r>
            <a:endParaRPr lang="ru-RU" sz="30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3643306" y="1571612"/>
            <a:ext cx="1357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fahren</a:t>
            </a:r>
            <a:endParaRPr lang="ru-RU" sz="30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428596" y="2500306"/>
            <a:ext cx="121444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finden</a:t>
            </a:r>
            <a:endParaRPr lang="ru-RU" sz="30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6572264" y="2214554"/>
            <a:ext cx="11430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findet</a:t>
            </a:r>
            <a:endParaRPr lang="ru-RU" sz="30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1285852" y="357166"/>
            <a:ext cx="12858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essen</a:t>
            </a:r>
            <a:endParaRPr lang="ru-RU" sz="30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00034" y="1785926"/>
            <a:ext cx="78581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isst</a:t>
            </a:r>
            <a:endParaRPr lang="ru-RU" sz="30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500430" y="500042"/>
            <a:ext cx="164307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gesessen</a:t>
            </a:r>
            <a:endParaRPr lang="ru-RU" sz="30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2643174" y="1142984"/>
            <a:ext cx="12858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springt</a:t>
            </a:r>
            <a:endParaRPr lang="ru-RU" sz="30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071934" y="1000108"/>
            <a:ext cx="100013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blieb</a:t>
            </a:r>
            <a:endParaRPr lang="ru-RU" sz="30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6357950" y="857232"/>
            <a:ext cx="85725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zog</a:t>
            </a:r>
            <a:endParaRPr lang="ru-RU" sz="30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000628" y="1214422"/>
            <a:ext cx="18573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gegessen</a:t>
            </a:r>
            <a:endParaRPr lang="ru-RU" sz="30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1571604" y="2214554"/>
            <a:ext cx="11430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zieht</a:t>
            </a:r>
            <a:endParaRPr lang="ru-RU" sz="30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3643306" y="2071678"/>
            <a:ext cx="1357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trieb</a:t>
            </a:r>
            <a:endParaRPr lang="ru-RU" sz="30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2285984" y="500042"/>
            <a:ext cx="12858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bleibt</a:t>
            </a:r>
            <a:endParaRPr lang="ru-RU" sz="30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7000892" y="2643182"/>
            <a:ext cx="192882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geblieben</a:t>
            </a:r>
            <a:endParaRPr lang="ru-RU" sz="3000" b="1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214282" y="4143380"/>
            <a:ext cx="1857388" cy="64294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chemeClr val="tx1"/>
                </a:solidFill>
              </a:rPr>
              <a:t>START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5000628" y="3857628"/>
            <a:ext cx="6254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err="1" smtClean="0"/>
              <a:t>sah</a:t>
            </a:r>
            <a:endParaRPr lang="ru-RU" sz="2400" b="1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5000628" y="4286256"/>
            <a:ext cx="7713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/>
              <a:t>sang</a:t>
            </a:r>
            <a:endParaRPr lang="ru-RU" sz="2400" b="1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5000628" y="5429264"/>
            <a:ext cx="5357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err="1" smtClean="0"/>
              <a:t>las</a:t>
            </a:r>
            <a:endParaRPr lang="ru-RU" sz="2400" b="1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6643702" y="4714884"/>
            <a:ext cx="7216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err="1" smtClean="0"/>
              <a:t>fuhr</a:t>
            </a:r>
            <a:endParaRPr lang="ru-RU" sz="2400" b="1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5000628" y="5072074"/>
            <a:ext cx="8210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err="1" smtClean="0"/>
              <a:t>blieb</a:t>
            </a:r>
            <a:endParaRPr lang="ru-RU" sz="2400" b="1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6643702" y="5429264"/>
            <a:ext cx="7600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err="1" smtClean="0"/>
              <a:t>fand</a:t>
            </a:r>
            <a:endParaRPr lang="ru-RU" sz="2400" b="1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6643702" y="5786454"/>
            <a:ext cx="7970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err="1" smtClean="0"/>
              <a:t>trieb</a:t>
            </a:r>
            <a:endParaRPr lang="ru-RU" sz="2400" b="1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6643702" y="5072074"/>
            <a:ext cx="10211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err="1" smtClean="0"/>
              <a:t>sprach</a:t>
            </a:r>
            <a:endParaRPr lang="ru-RU" sz="2400" b="1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5000628" y="4714884"/>
            <a:ext cx="5084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err="1" smtClean="0"/>
              <a:t>aß</a:t>
            </a:r>
            <a:endParaRPr lang="ru-RU" sz="2400" b="1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5000628" y="5786454"/>
            <a:ext cx="6319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err="1" smtClean="0"/>
              <a:t>saß</a:t>
            </a:r>
            <a:endParaRPr lang="ru-RU" sz="2400" b="1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6643702" y="4286256"/>
            <a:ext cx="10387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/>
              <a:t>sprang</a:t>
            </a:r>
            <a:endParaRPr lang="ru-RU" sz="2400" b="1" dirty="0"/>
          </a:p>
        </p:txBody>
      </p:sp>
      <p:sp>
        <p:nvSpPr>
          <p:cNvPr id="50" name="Прямоугольник 49"/>
          <p:cNvSpPr/>
          <p:nvPr/>
        </p:nvSpPr>
        <p:spPr>
          <a:xfrm>
            <a:off x="6643702" y="3857628"/>
            <a:ext cx="612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err="1" smtClean="0"/>
              <a:t>zog</a:t>
            </a:r>
            <a:endParaRPr lang="ru-RU" sz="2400" b="1" dirty="0"/>
          </a:p>
        </p:txBody>
      </p:sp>
      <p:sp>
        <p:nvSpPr>
          <p:cNvPr id="52" name="Прямоугольник 51"/>
          <p:cNvSpPr/>
          <p:nvPr/>
        </p:nvSpPr>
        <p:spPr>
          <a:xfrm>
            <a:off x="214282" y="5143512"/>
            <a:ext cx="1857388" cy="7143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chemeClr val="tx1"/>
                </a:solidFill>
              </a:rPr>
              <a:t>NOCH EIN VERSUCH?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643438" y="3857628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1.</a:t>
            </a:r>
            <a:endParaRPr lang="ru-RU" sz="2400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4643438" y="428625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2.</a:t>
            </a:r>
            <a:endParaRPr lang="ru-RU" sz="2400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4643438" y="4714884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3.</a:t>
            </a:r>
            <a:endParaRPr lang="ru-RU" sz="2400" b="1" dirty="0"/>
          </a:p>
        </p:txBody>
      </p:sp>
      <p:sp>
        <p:nvSpPr>
          <p:cNvPr id="59" name="TextBox 58"/>
          <p:cNvSpPr txBox="1"/>
          <p:nvPr/>
        </p:nvSpPr>
        <p:spPr>
          <a:xfrm>
            <a:off x="4643438" y="5072074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4.</a:t>
            </a:r>
            <a:endParaRPr lang="ru-RU" sz="2400" b="1" dirty="0"/>
          </a:p>
        </p:txBody>
      </p:sp>
      <p:sp>
        <p:nvSpPr>
          <p:cNvPr id="60" name="TextBox 59"/>
          <p:cNvSpPr txBox="1"/>
          <p:nvPr/>
        </p:nvSpPr>
        <p:spPr>
          <a:xfrm>
            <a:off x="4643438" y="5429264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5.</a:t>
            </a:r>
            <a:endParaRPr lang="ru-RU" sz="2400" b="1" dirty="0"/>
          </a:p>
        </p:txBody>
      </p:sp>
      <p:sp>
        <p:nvSpPr>
          <p:cNvPr id="61" name="TextBox 60"/>
          <p:cNvSpPr txBox="1"/>
          <p:nvPr/>
        </p:nvSpPr>
        <p:spPr>
          <a:xfrm>
            <a:off x="4643438" y="5786454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6.</a:t>
            </a:r>
            <a:endParaRPr lang="ru-RU" sz="2400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6286512" y="3857628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7.</a:t>
            </a:r>
            <a:endParaRPr lang="ru-RU" sz="2400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6286512" y="4286256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8.</a:t>
            </a:r>
            <a:endParaRPr lang="ru-RU" sz="2400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6286512" y="4714884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9.</a:t>
            </a:r>
            <a:endParaRPr lang="ru-RU" sz="2400" b="1" dirty="0"/>
          </a:p>
        </p:txBody>
      </p:sp>
      <p:sp>
        <p:nvSpPr>
          <p:cNvPr id="62" name="TextBox 61"/>
          <p:cNvSpPr txBox="1"/>
          <p:nvPr/>
        </p:nvSpPr>
        <p:spPr>
          <a:xfrm>
            <a:off x="6143636" y="5072074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10.</a:t>
            </a:r>
            <a:endParaRPr lang="ru-RU" sz="2400" b="1" dirty="0"/>
          </a:p>
        </p:txBody>
      </p:sp>
      <p:sp>
        <p:nvSpPr>
          <p:cNvPr id="63" name="TextBox 62"/>
          <p:cNvSpPr txBox="1"/>
          <p:nvPr/>
        </p:nvSpPr>
        <p:spPr>
          <a:xfrm>
            <a:off x="6143636" y="5429264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11.</a:t>
            </a:r>
            <a:endParaRPr lang="ru-RU" sz="2400" b="1" dirty="0"/>
          </a:p>
        </p:txBody>
      </p:sp>
      <p:sp>
        <p:nvSpPr>
          <p:cNvPr id="64" name="TextBox 63"/>
          <p:cNvSpPr txBox="1"/>
          <p:nvPr/>
        </p:nvSpPr>
        <p:spPr>
          <a:xfrm>
            <a:off x="6143636" y="5786454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12.</a:t>
            </a:r>
            <a:endParaRPr lang="ru-RU" sz="2400" b="1" dirty="0"/>
          </a:p>
        </p:txBody>
      </p:sp>
      <p:sp>
        <p:nvSpPr>
          <p:cNvPr id="65" name="TextBox 64"/>
          <p:cNvSpPr txBox="1"/>
          <p:nvPr/>
        </p:nvSpPr>
        <p:spPr>
          <a:xfrm>
            <a:off x="7000892" y="3071810"/>
            <a:ext cx="17859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gefunden</a:t>
            </a:r>
            <a:endParaRPr lang="ru-RU" sz="3000" b="1" dirty="0"/>
          </a:p>
        </p:txBody>
      </p:sp>
      <p:sp>
        <p:nvSpPr>
          <p:cNvPr id="66" name="TextBox 65"/>
          <p:cNvSpPr txBox="1"/>
          <p:nvPr/>
        </p:nvSpPr>
        <p:spPr>
          <a:xfrm>
            <a:off x="2500298" y="2143116"/>
            <a:ext cx="11430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treibt</a:t>
            </a:r>
            <a:endParaRPr lang="ru-RU" sz="3000" b="1" dirty="0"/>
          </a:p>
        </p:txBody>
      </p:sp>
      <p:sp>
        <p:nvSpPr>
          <p:cNvPr id="67" name="TextBox 66"/>
          <p:cNvSpPr txBox="1"/>
          <p:nvPr/>
        </p:nvSpPr>
        <p:spPr>
          <a:xfrm>
            <a:off x="2143108" y="2571744"/>
            <a:ext cx="1357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spricht</a:t>
            </a:r>
            <a:endParaRPr lang="ru-RU" sz="3000" b="1" dirty="0"/>
          </a:p>
        </p:txBody>
      </p:sp>
      <p:sp>
        <p:nvSpPr>
          <p:cNvPr id="69" name="TextBox 68"/>
          <p:cNvSpPr txBox="1"/>
          <p:nvPr/>
        </p:nvSpPr>
        <p:spPr>
          <a:xfrm>
            <a:off x="4786314" y="3000372"/>
            <a:ext cx="20002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getrieben</a:t>
            </a:r>
            <a:endParaRPr lang="ru-RU" sz="3000" b="1" dirty="0"/>
          </a:p>
        </p:txBody>
      </p:sp>
      <p:sp>
        <p:nvSpPr>
          <p:cNvPr id="70" name="TextBox 69"/>
          <p:cNvSpPr txBox="1"/>
          <p:nvPr/>
        </p:nvSpPr>
        <p:spPr>
          <a:xfrm>
            <a:off x="3643306" y="2643182"/>
            <a:ext cx="121444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sitzt</a:t>
            </a:r>
            <a:endParaRPr lang="ru-RU" sz="3000" b="1" dirty="0"/>
          </a:p>
        </p:txBody>
      </p:sp>
      <p:sp>
        <p:nvSpPr>
          <p:cNvPr id="71" name="TextBox 70"/>
          <p:cNvSpPr txBox="1"/>
          <p:nvPr/>
        </p:nvSpPr>
        <p:spPr>
          <a:xfrm>
            <a:off x="214282" y="714356"/>
            <a:ext cx="18573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gezogen</a:t>
            </a:r>
            <a:endParaRPr lang="ru-RU" sz="3000" b="1" dirty="0"/>
          </a:p>
        </p:txBody>
      </p:sp>
      <p:pic>
        <p:nvPicPr>
          <p:cNvPr id="72" name="Рисунок 71" descr="9d393c9e82ef.png"/>
          <p:cNvPicPr>
            <a:picLocks noChangeAspect="1"/>
          </p:cNvPicPr>
          <p:nvPr/>
        </p:nvPicPr>
        <p:blipFill>
          <a:blip r:embed="rId2"/>
          <a:srcRect l="55832" t="61377" r="18579" b="4366"/>
          <a:stretch>
            <a:fillRect/>
          </a:stretch>
        </p:blipFill>
        <p:spPr>
          <a:xfrm>
            <a:off x="2214546" y="3786190"/>
            <a:ext cx="2357454" cy="2571768"/>
          </a:xfrm>
          <a:prstGeom prst="rect">
            <a:avLst/>
          </a:prstGeom>
        </p:spPr>
      </p:pic>
      <p:sp>
        <p:nvSpPr>
          <p:cNvPr id="68" name="TextBox 67"/>
          <p:cNvSpPr txBox="1"/>
          <p:nvPr/>
        </p:nvSpPr>
        <p:spPr>
          <a:xfrm>
            <a:off x="214282" y="6286520"/>
            <a:ext cx="8001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err="1" smtClean="0">
                <a:solidFill>
                  <a:schemeClr val="accent2">
                    <a:lumMod val="75000"/>
                  </a:schemeClr>
                </a:solidFill>
              </a:rPr>
              <a:t>Finde</a:t>
            </a:r>
            <a:r>
              <a:rPr lang="en-GB" sz="3200" b="1" dirty="0" smtClean="0">
                <a:solidFill>
                  <a:schemeClr val="accent2">
                    <a:lumMod val="75000"/>
                  </a:schemeClr>
                </a:solidFill>
              </a:rPr>
              <a:t> das Verb </a:t>
            </a:r>
            <a:r>
              <a:rPr lang="en-GB" sz="3200" b="1" dirty="0" err="1" smtClean="0">
                <a:solidFill>
                  <a:schemeClr val="accent2">
                    <a:lumMod val="75000"/>
                  </a:schemeClr>
                </a:solidFill>
              </a:rPr>
              <a:t>im</a:t>
            </a:r>
            <a:r>
              <a:rPr lang="en-GB" sz="32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GB" sz="3200" b="1" dirty="0" err="1" smtClean="0">
                <a:solidFill>
                  <a:schemeClr val="accent2">
                    <a:lumMod val="75000"/>
                  </a:schemeClr>
                </a:solidFill>
              </a:rPr>
              <a:t>Präteritum</a:t>
            </a:r>
            <a:r>
              <a:rPr lang="en-GB" sz="3200" b="1" dirty="0" smtClean="0">
                <a:solidFill>
                  <a:schemeClr val="accent2">
                    <a:lumMod val="75000"/>
                  </a:schemeClr>
                </a:solidFill>
              </a:rPr>
              <a:t>!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2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1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1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1" nodeType="withEffect">
                                  <p:stCondLst>
                                    <p:cond delay="1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grpId="1" nodeType="withEffect">
                                  <p:stCondLst>
                                    <p:cond delay="1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grpId="1" nodeType="withEffect">
                                  <p:stCondLst>
                                    <p:cond delay="1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1" nodeType="withEffect">
                                  <p:stCondLst>
                                    <p:cond delay="2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1" nodeType="withEffect">
                                  <p:stCondLst>
                                    <p:cond delay="2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1" nodeType="withEffect">
                                  <p:stCondLst>
                                    <p:cond delay="2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grpId="1" nodeType="withEffect">
                                  <p:stCondLst>
                                    <p:cond delay="2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grpId="1" nodeType="withEffect">
                                  <p:stCondLst>
                                    <p:cond delay="2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xit" presetSubtype="0" fill="hold" grpId="1" nodeType="withEffect">
                                  <p:stCondLst>
                                    <p:cond delay="2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25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25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25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xit" presetSubtype="0" fill="hold" grpId="1" nodeType="withEffect">
                                  <p:stCondLst>
                                    <p:cond delay="3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0" presetClass="exit" presetSubtype="0" fill="hold" grpId="1" nodeType="withEffect">
                                  <p:stCondLst>
                                    <p:cond delay="3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0" presetClass="exit" presetSubtype="0" fill="hold" grpId="1" nodeType="withEffect">
                                  <p:stCondLst>
                                    <p:cond delay="3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300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30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30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xit" presetSubtype="0" fill="hold" grpId="1" nodeType="withEffect">
                                  <p:stCondLst>
                                    <p:cond delay="3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0" presetClass="exit" presetSubtype="0" fill="hold" grpId="1" nodeType="withEffect">
                                  <p:stCondLst>
                                    <p:cond delay="3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0" presetClass="exit" presetSubtype="0" fill="hold" grpId="1" nodeType="withEffect">
                                  <p:stCondLst>
                                    <p:cond delay="3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xit" presetSubtype="0" fill="hold" grpId="1" nodeType="withEffect">
                                  <p:stCondLst>
                                    <p:cond delay="4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xit" presetSubtype="0" fill="hold" grpId="1" nodeType="withEffect">
                                  <p:stCondLst>
                                    <p:cond delay="4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0" presetClass="exit" presetSubtype="0" fill="hold" grpId="1" nodeType="withEffect">
                                  <p:stCondLst>
                                    <p:cond delay="4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0" nodeType="withEffect">
                                  <p:stCondLst>
                                    <p:cond delay="400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0" presetClass="entr" presetSubtype="0" fill="hold" grpId="0" nodeType="withEffect">
                                  <p:stCondLst>
                                    <p:cond delay="400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10" presetClass="entr" presetSubtype="0" fill="hold" grpId="0" nodeType="withEffect">
                                  <p:stCondLst>
                                    <p:cond delay="400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xit" presetSubtype="0" fill="hold" grpId="1" nodeType="withEffect">
                                  <p:stCondLst>
                                    <p:cond delay="4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0" presetClass="exit" presetSubtype="0" fill="hold" grpId="1" nodeType="withEffect">
                                  <p:stCondLst>
                                    <p:cond delay="4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4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450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0" nodeType="withEffect">
                                  <p:stCondLst>
                                    <p:cond delay="450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0" presetClass="entr" presetSubtype="0" fill="hold" grpId="0" nodeType="withEffect">
                                  <p:stCondLst>
                                    <p:cond delay="450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10" presetClass="exit" presetSubtype="0" fill="hold" grpId="1" nodeType="withEffect">
                                  <p:stCondLst>
                                    <p:cond delay="5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0" presetClass="exit" presetSubtype="0" fill="hold" grpId="1" nodeType="withEffect">
                                  <p:stCondLst>
                                    <p:cond delay="5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0" presetClass="exit" presetSubtype="0" fill="hold" grpId="1" nodeType="withEffect">
                                  <p:stCondLst>
                                    <p:cond delay="5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0" presetClass="entr" presetSubtype="0" fill="hold" grpId="0" nodeType="withEffect">
                                  <p:stCondLst>
                                    <p:cond delay="500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10" presetClass="entr" presetSubtype="0" fill="hold" grpId="0" nodeType="withEffect">
                                  <p:stCondLst>
                                    <p:cond delay="500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0" nodeType="withEffect">
                                  <p:stCondLst>
                                    <p:cond delay="500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10" presetClass="exit" presetSubtype="0" fill="hold" grpId="1" nodeType="withEffect">
                                  <p:stCondLst>
                                    <p:cond delay="5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0" presetClass="exit" presetSubtype="0" fill="hold" grpId="1" nodeType="withEffect">
                                  <p:stCondLst>
                                    <p:cond delay="5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0" presetClass="exit" presetSubtype="0" fill="hold" grpId="1" nodeType="withEffect">
                                  <p:stCondLst>
                                    <p:cond delay="5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0" presetClass="entr" presetSubtype="0" fill="hold" grpId="0" nodeType="withEffect">
                                  <p:stCondLst>
                                    <p:cond delay="550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10" presetClass="entr" presetSubtype="0" fill="hold" grpId="0" nodeType="withEffect">
                                  <p:stCondLst>
                                    <p:cond delay="5500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presetID="10" presetClass="entr" presetSubtype="0" fill="hold" grpId="0" nodeType="withEffect">
                                  <p:stCondLst>
                                    <p:cond delay="5500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10" presetClass="exit" presetSubtype="0" fill="hold" grpId="1" nodeType="withEffect">
                                  <p:stCondLst>
                                    <p:cond delay="6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0" presetClass="exit" presetSubtype="0" fill="hold" grpId="1" nodeType="withEffect">
                                  <p:stCondLst>
                                    <p:cond delay="6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0" presetClass="exit" presetSubtype="0" fill="hold" grpId="1" nodeType="withEffect">
                                  <p:stCondLst>
                                    <p:cond delay="6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23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4" fill="hold">
                      <p:stCondLst>
                        <p:cond delay="indefinite"/>
                      </p:stCondLst>
                      <p:childTnLst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27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28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9" fill="hold">
                      <p:stCondLst>
                        <p:cond delay="0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32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23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4" fill="hold">
                      <p:stCondLst>
                        <p:cond delay="0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3" presetClass="emph" presetSubtype="2" fill="hold" grpId="0" nodeType="clickEffect">
                                  <p:stCondLst>
                                    <p:cond delay="500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3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0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4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2" fill="hold">
                      <p:stCondLst>
                        <p:cond delay="0"/>
                      </p:stCondLst>
                      <p:childTnLst>
                        <p:par>
                          <p:cTn id="243" fill="hold">
                            <p:stCondLst>
                              <p:cond delay="0"/>
                            </p:stCondLst>
                            <p:childTnLst>
                              <p:par>
                                <p:cTn id="244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8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49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0" fill="hold">
                      <p:stCondLst>
                        <p:cond delay="0"/>
                      </p:stCondLst>
                      <p:childTnLst>
                        <p:par>
                          <p:cTn id="251" fill="hold">
                            <p:stCondLst>
                              <p:cond delay="0"/>
                            </p:stCondLst>
                            <p:childTnLst>
                              <p:par>
                                <p:cTn id="252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5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5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5" fill="hold">
                      <p:stCondLst>
                        <p:cond delay="0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5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5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0" fill="hold">
                      <p:stCondLst>
                        <p:cond delay="0"/>
                      </p:stCondLst>
                      <p:childTnLst>
                        <p:par>
                          <p:cTn id="261" fill="hold">
                            <p:stCondLst>
                              <p:cond delay="0"/>
                            </p:stCondLst>
                            <p:childTnLst>
                              <p:par>
                                <p:cTn id="262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6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5" fill="hold">
                      <p:stCondLst>
                        <p:cond delay="0"/>
                      </p:stCondLst>
                      <p:childTnLst>
                        <p:par>
                          <p:cTn id="266" fill="hold">
                            <p:stCondLst>
                              <p:cond delay="0"/>
                            </p:stCondLst>
                            <p:childTnLst>
                              <p:par>
                                <p:cTn id="267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69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0" fill="hold">
                      <p:stCondLst>
                        <p:cond delay="0"/>
                      </p:stCondLst>
                      <p:childTnLst>
                        <p:par>
                          <p:cTn id="271" fill="hold">
                            <p:stCondLst>
                              <p:cond delay="0"/>
                            </p:stCondLst>
                            <p:childTnLst>
                              <p:par>
                                <p:cTn id="272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7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7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5" fill="hold">
                      <p:stCondLst>
                        <p:cond delay="0"/>
                      </p:stCondLst>
                      <p:childTnLst>
                        <p:par>
                          <p:cTn id="276" fill="hold">
                            <p:stCondLst>
                              <p:cond delay="0"/>
                            </p:stCondLst>
                            <p:childTnLst>
                              <p:par>
                                <p:cTn id="277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7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1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28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3" fill="hold">
                      <p:stCondLst>
                        <p:cond delay="0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8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9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90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1" fill="hold">
                      <p:stCondLst>
                        <p:cond delay="0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9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295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6" fill="hold">
                      <p:stCondLst>
                        <p:cond delay="0"/>
                      </p:stCondLst>
                      <p:childTnLst>
                        <p:par>
                          <p:cTn id="297" fill="hold">
                            <p:stCondLst>
                              <p:cond delay="0"/>
                            </p:stCondLst>
                            <p:childTnLst>
                              <p:par>
                                <p:cTn id="298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9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0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1" fill="hold">
                      <p:stCondLst>
                        <p:cond delay="0"/>
                      </p:stCondLst>
                      <p:childTnLst>
                        <p:par>
                          <p:cTn id="302" fill="hold">
                            <p:stCondLst>
                              <p:cond delay="0"/>
                            </p:stCondLst>
                            <p:childTnLst>
                              <p:par>
                                <p:cTn id="303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0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6" fill="hold">
                      <p:stCondLst>
                        <p:cond delay="0"/>
                      </p:stCondLst>
                      <p:childTnLst>
                        <p:par>
                          <p:cTn id="307" fill="hold">
                            <p:stCondLst>
                              <p:cond delay="0"/>
                            </p:stCondLst>
                            <p:childTnLst>
                              <p:par>
                                <p:cTn id="308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2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1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4" fill="hold">
                      <p:stCondLst>
                        <p:cond delay="0"/>
                      </p:stCondLst>
                      <p:childTnLst>
                        <p:par>
                          <p:cTn id="315" fill="hold">
                            <p:stCondLst>
                              <p:cond delay="0"/>
                            </p:stCondLst>
                            <p:childTnLst>
                              <p:par>
                                <p:cTn id="316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1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0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21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2" fill="hold">
                      <p:stCondLst>
                        <p:cond delay="0"/>
                      </p:stCondLst>
                      <p:childTnLst>
                        <p:par>
                          <p:cTn id="323" fill="hold">
                            <p:stCondLst>
                              <p:cond delay="0"/>
                            </p:stCondLst>
                            <p:childTnLst>
                              <p:par>
                                <p:cTn id="324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25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32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7" fill="hold">
                      <p:stCondLst>
                        <p:cond delay="0"/>
                      </p:stCondLst>
                      <p:childTnLst>
                        <p:par>
                          <p:cTn id="328" fill="hold">
                            <p:stCondLst>
                              <p:cond delay="0"/>
                            </p:stCondLst>
                            <p:childTnLst>
                              <p:par>
                                <p:cTn id="329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3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31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2" fill="hold">
                      <p:stCondLst>
                        <p:cond delay="0"/>
                      </p:stCondLst>
                      <p:childTnLst>
                        <p:par>
                          <p:cTn id="333" fill="hold">
                            <p:stCondLst>
                              <p:cond delay="0"/>
                            </p:stCondLst>
                            <p:childTnLst>
                              <p:par>
                                <p:cTn id="334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35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8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339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0" fill="hold">
                      <p:stCondLst>
                        <p:cond delay="0"/>
                      </p:stCondLst>
                      <p:childTnLst>
                        <p:par>
                          <p:cTn id="341" fill="hold">
                            <p:stCondLst>
                              <p:cond delay="0"/>
                            </p:stCondLst>
                            <p:childTnLst>
                              <p:par>
                                <p:cTn id="342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43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34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5" fill="hold">
                      <p:stCondLst>
                        <p:cond delay="0"/>
                      </p:stCondLst>
                      <p:childTnLst>
                        <p:par>
                          <p:cTn id="346" fill="hold">
                            <p:stCondLst>
                              <p:cond delay="0"/>
                            </p:stCondLst>
                            <p:childTnLst>
                              <p:par>
                                <p:cTn id="347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4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34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0" fill="hold">
                      <p:stCondLst>
                        <p:cond delay="0"/>
                      </p:stCondLst>
                      <p:childTnLst>
                        <p:par>
                          <p:cTn id="351" fill="hold">
                            <p:stCondLst>
                              <p:cond delay="0"/>
                            </p:stCondLst>
                            <p:childTnLst>
                              <p:par>
                                <p:cTn id="352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5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6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5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8" fill="hold">
                      <p:stCondLst>
                        <p:cond delay="0"/>
                      </p:stCondLst>
                      <p:childTnLst>
                        <p:par>
                          <p:cTn id="359" fill="hold">
                            <p:stCondLst>
                              <p:cond delay="0"/>
                            </p:stCondLst>
                            <p:childTnLst>
                              <p:par>
                                <p:cTn id="360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6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3" fill="hold">
                      <p:stCondLst>
                        <p:cond delay="0"/>
                      </p:stCondLst>
                      <p:childTnLst>
                        <p:par>
                          <p:cTn id="364" fill="hold">
                            <p:stCondLst>
                              <p:cond delay="0"/>
                            </p:stCondLst>
                            <p:childTnLst>
                              <p:par>
                                <p:cTn id="365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36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8" fill="hold">
                      <p:stCondLst>
                        <p:cond delay="0"/>
                      </p:stCondLst>
                      <p:childTnLst>
                        <p:par>
                          <p:cTn id="369" fill="hold">
                            <p:stCondLst>
                              <p:cond delay="0"/>
                            </p:stCondLst>
                            <p:childTnLst>
                              <p:par>
                                <p:cTn id="370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7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4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75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6" fill="hold">
                      <p:stCondLst>
                        <p:cond delay="0"/>
                      </p:stCondLst>
                      <p:childTnLst>
                        <p:par>
                          <p:cTn id="377" fill="hold">
                            <p:stCondLst>
                              <p:cond delay="0"/>
                            </p:stCondLst>
                            <p:childTnLst>
                              <p:par>
                                <p:cTn id="378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7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380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1" fill="hold">
                      <p:stCondLst>
                        <p:cond delay="0"/>
                      </p:stCondLst>
                      <p:childTnLst>
                        <p:par>
                          <p:cTn id="382" fill="hold">
                            <p:stCondLst>
                              <p:cond delay="0"/>
                            </p:stCondLst>
                            <p:childTnLst>
                              <p:par>
                                <p:cTn id="383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8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38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6" fill="hold">
                      <p:stCondLst>
                        <p:cond delay="0"/>
                      </p:stCondLst>
                      <p:childTnLst>
                        <p:par>
                          <p:cTn id="387" fill="hold">
                            <p:stCondLst>
                              <p:cond delay="0"/>
                            </p:stCondLst>
                            <p:childTnLst>
                              <p:par>
                                <p:cTn id="388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8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2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93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4" fill="hold">
                      <p:stCondLst>
                        <p:cond delay="0"/>
                      </p:stCondLst>
                      <p:childTnLst>
                        <p:par>
                          <p:cTn id="395" fill="hold">
                            <p:stCondLst>
                              <p:cond delay="0"/>
                            </p:stCondLst>
                            <p:childTnLst>
                              <p:par>
                                <p:cTn id="396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97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398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9" fill="hold">
                      <p:stCondLst>
                        <p:cond delay="0"/>
                      </p:stCondLst>
                      <p:childTnLst>
                        <p:par>
                          <p:cTn id="400" fill="hold">
                            <p:stCondLst>
                              <p:cond delay="0"/>
                            </p:stCondLst>
                            <p:childTnLst>
                              <p:par>
                                <p:cTn id="401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02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40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4" fill="hold">
                      <p:stCondLst>
                        <p:cond delay="0"/>
                      </p:stCondLst>
                      <p:childTnLst>
                        <p:par>
                          <p:cTn id="405" fill="hold">
                            <p:stCondLst>
                              <p:cond delay="0"/>
                            </p:stCondLst>
                            <p:childTnLst>
                              <p:par>
                                <p:cTn id="406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0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0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11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2" fill="hold">
                      <p:stCondLst>
                        <p:cond delay="0"/>
                      </p:stCondLst>
                      <p:childTnLst>
                        <p:par>
                          <p:cTn id="413" fill="hold">
                            <p:stCondLst>
                              <p:cond delay="0"/>
                            </p:stCondLst>
                            <p:childTnLst>
                              <p:par>
                                <p:cTn id="414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15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416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7" fill="hold">
                      <p:stCondLst>
                        <p:cond delay="0"/>
                      </p:stCondLst>
                      <p:childTnLst>
                        <p:par>
                          <p:cTn id="418" fill="hold">
                            <p:stCondLst>
                              <p:cond delay="0"/>
                            </p:stCondLst>
                            <p:childTnLst>
                              <p:par>
                                <p:cTn id="419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20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421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2" fill="hold">
                      <p:stCondLst>
                        <p:cond delay="0"/>
                      </p:stCondLst>
                      <p:childTnLst>
                        <p:par>
                          <p:cTn id="423" fill="hold">
                            <p:stCondLst>
                              <p:cond delay="0"/>
                            </p:stCondLst>
                            <p:childTnLst>
                              <p:par>
                                <p:cTn id="424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25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8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429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0" fill="hold">
                      <p:stCondLst>
                        <p:cond delay="0"/>
                      </p:stCondLst>
                      <p:childTnLst>
                        <p:par>
                          <p:cTn id="431" fill="hold">
                            <p:stCondLst>
                              <p:cond delay="0"/>
                            </p:stCondLst>
                            <p:childTnLst>
                              <p:par>
                                <p:cTn id="432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33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434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5" fill="hold">
                      <p:stCondLst>
                        <p:cond delay="0"/>
                      </p:stCondLst>
                      <p:childTnLst>
                        <p:par>
                          <p:cTn id="436" fill="hold">
                            <p:stCondLst>
                              <p:cond delay="0"/>
                            </p:stCondLst>
                            <p:childTnLst>
                              <p:par>
                                <p:cTn id="437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38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439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0" fill="hold">
                      <p:stCondLst>
                        <p:cond delay="0"/>
                      </p:stCondLst>
                      <p:childTnLst>
                        <p:par>
                          <p:cTn id="441" fill="hold">
                            <p:stCondLst>
                              <p:cond delay="0"/>
                            </p:stCondLst>
                            <p:childTnLst>
                              <p:par>
                                <p:cTn id="442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43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5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8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1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0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3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6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9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2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5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8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7" grpId="2"/>
      <p:bldP spid="8" grpId="0"/>
      <p:bldP spid="8" grpId="1"/>
      <p:bldP spid="8" grpId="2"/>
      <p:bldP spid="9" grpId="0"/>
      <p:bldP spid="9" grpId="1"/>
      <p:bldP spid="9" grpId="2"/>
      <p:bldP spid="10" grpId="0"/>
      <p:bldP spid="10" grpId="1"/>
      <p:bldP spid="10" grpId="2"/>
      <p:bldP spid="11" grpId="0"/>
      <p:bldP spid="11" grpId="1"/>
      <p:bldP spid="11" grpId="2"/>
      <p:bldP spid="12" grpId="0"/>
      <p:bldP spid="12" grpId="1"/>
      <p:bldP spid="12" grpId="2"/>
      <p:bldP spid="13" grpId="0"/>
      <p:bldP spid="13" grpId="1"/>
      <p:bldP spid="13" grpId="2"/>
      <p:bldP spid="14" grpId="0"/>
      <p:bldP spid="14" grpId="1"/>
      <p:bldP spid="14" grpId="2"/>
      <p:bldP spid="15" grpId="0"/>
      <p:bldP spid="15" grpId="1"/>
      <p:bldP spid="15" grpId="2"/>
      <p:bldP spid="16" grpId="0"/>
      <p:bldP spid="16" grpId="1"/>
      <p:bldP spid="16" grpId="2"/>
      <p:bldP spid="17" grpId="0"/>
      <p:bldP spid="17" grpId="1"/>
      <p:bldP spid="17" grpId="2"/>
      <p:bldP spid="18" grpId="0"/>
      <p:bldP spid="18" grpId="1"/>
      <p:bldP spid="18" grpId="2"/>
      <p:bldP spid="19" grpId="0"/>
      <p:bldP spid="19" grpId="1"/>
      <p:bldP spid="19" grpId="2"/>
      <p:bldP spid="20" grpId="0"/>
      <p:bldP spid="20" grpId="1"/>
      <p:bldP spid="20" grpId="2"/>
      <p:bldP spid="21" grpId="0"/>
      <p:bldP spid="21" grpId="1"/>
      <p:bldP spid="21" grpId="2"/>
      <p:bldP spid="22" grpId="0"/>
      <p:bldP spid="22" grpId="1"/>
      <p:bldP spid="22" grpId="2"/>
      <p:bldP spid="23" grpId="0"/>
      <p:bldP spid="23" grpId="1"/>
      <p:bldP spid="23" grpId="2"/>
      <p:bldP spid="24" grpId="0"/>
      <p:bldP spid="24" grpId="1"/>
      <p:bldP spid="24" grpId="2"/>
      <p:bldP spid="25" grpId="0"/>
      <p:bldP spid="25" grpId="1"/>
      <p:bldP spid="25" grpId="2"/>
      <p:bldP spid="26" grpId="0"/>
      <p:bldP spid="26" grpId="1"/>
      <p:bldP spid="26" grpId="2"/>
      <p:bldP spid="27" grpId="0"/>
      <p:bldP spid="27" grpId="1"/>
      <p:bldP spid="27" grpId="2"/>
      <p:bldP spid="28" grpId="0"/>
      <p:bldP spid="28" grpId="1"/>
      <p:bldP spid="28" grpId="2"/>
      <p:bldP spid="29" grpId="0"/>
      <p:bldP spid="29" grpId="1"/>
      <p:bldP spid="29" grpId="2"/>
      <p:bldP spid="30" grpId="0"/>
      <p:bldP spid="30" grpId="1"/>
      <p:bldP spid="30" grpId="2"/>
      <p:bldP spid="31" grpId="0"/>
      <p:bldP spid="31" grpId="1"/>
      <p:bldP spid="31" grpId="2"/>
      <p:bldP spid="32" grpId="0"/>
      <p:bldP spid="32" grpId="1"/>
      <p:bldP spid="32" grpId="2"/>
      <p:bldP spid="33" grpId="0"/>
      <p:bldP spid="33" grpId="1"/>
      <p:bldP spid="33" grpId="2"/>
      <p:bldP spid="34" grpId="0"/>
      <p:bldP spid="34" grpId="1"/>
      <p:bldP spid="34" grpId="2"/>
      <p:bldP spid="35" grpId="0"/>
      <p:bldP spid="35" grpId="1"/>
      <p:bldP spid="35" grpId="2"/>
      <p:bldP spid="36" grpId="0"/>
      <p:bldP spid="36" grpId="1"/>
      <p:bldP spid="36" grpId="2"/>
      <p:bldP spid="37" grpId="0" animBg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0" grpId="1"/>
      <p:bldP spid="52" grpId="0" animBg="1"/>
      <p:bldP spid="65" grpId="0"/>
      <p:bldP spid="65" grpId="1"/>
      <p:bldP spid="65" grpId="2"/>
      <p:bldP spid="66" grpId="0"/>
      <p:bldP spid="66" grpId="1"/>
      <p:bldP spid="66" grpId="2"/>
      <p:bldP spid="67" grpId="0"/>
      <p:bldP spid="67" grpId="1"/>
      <p:bldP spid="67" grpId="2"/>
      <p:bldP spid="69" grpId="0"/>
      <p:bldP spid="69" grpId="1"/>
      <p:bldP spid="69" grpId="2"/>
      <p:bldP spid="70" grpId="0"/>
      <p:bldP spid="70" grpId="1"/>
      <p:bldP spid="70" grpId="2"/>
      <p:bldP spid="71" grpId="0"/>
      <p:bldP spid="71" grpId="1"/>
      <p:bldP spid="71" grpId="2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714356"/>
            <a:ext cx="821537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sz="2800" dirty="0" smtClean="0"/>
              <a:t>Следующий слайд можно использовать как шаблон к структуре, размещая на ней собственные материалы.</a:t>
            </a:r>
            <a:endParaRPr lang="ru-RU" sz="2800" dirty="0"/>
          </a:p>
        </p:txBody>
      </p:sp>
      <p:pic>
        <p:nvPicPr>
          <p:cNvPr id="5" name="Рисунок 4" descr="9d393c9e82ef.png"/>
          <p:cNvPicPr>
            <a:picLocks noChangeAspect="1"/>
          </p:cNvPicPr>
          <p:nvPr/>
        </p:nvPicPr>
        <p:blipFill>
          <a:blip r:embed="rId2"/>
          <a:srcRect l="55832" t="61377" r="18579" b="4366"/>
          <a:stretch>
            <a:fillRect/>
          </a:stretch>
        </p:blipFill>
        <p:spPr>
          <a:xfrm>
            <a:off x="5500694" y="3071810"/>
            <a:ext cx="2357454" cy="25717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4282" y="357166"/>
            <a:ext cx="8715436" cy="328614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000"/>
          </a:p>
        </p:txBody>
      </p:sp>
      <p:sp>
        <p:nvSpPr>
          <p:cNvPr id="37" name="Прямоугольник 36"/>
          <p:cNvSpPr/>
          <p:nvPr/>
        </p:nvSpPr>
        <p:spPr>
          <a:xfrm>
            <a:off x="214282" y="4143380"/>
            <a:ext cx="1857388" cy="64294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chemeClr val="tx1"/>
                </a:solidFill>
              </a:rPr>
              <a:t>START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214282" y="5143512"/>
            <a:ext cx="1857388" cy="7143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chemeClr val="tx1"/>
                </a:solidFill>
              </a:rPr>
              <a:t>NOCH EIN VERSUCH?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643438" y="3857628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1.</a:t>
            </a:r>
            <a:endParaRPr lang="ru-RU" sz="2400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4643438" y="428625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2.</a:t>
            </a:r>
            <a:endParaRPr lang="ru-RU" sz="2400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4643438" y="4714884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3.</a:t>
            </a:r>
            <a:endParaRPr lang="ru-RU" sz="2400" b="1" dirty="0"/>
          </a:p>
        </p:txBody>
      </p:sp>
      <p:sp>
        <p:nvSpPr>
          <p:cNvPr id="59" name="TextBox 58"/>
          <p:cNvSpPr txBox="1"/>
          <p:nvPr/>
        </p:nvSpPr>
        <p:spPr>
          <a:xfrm>
            <a:off x="4643438" y="5072074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4.</a:t>
            </a:r>
            <a:endParaRPr lang="ru-RU" sz="2400" b="1" dirty="0"/>
          </a:p>
        </p:txBody>
      </p:sp>
      <p:sp>
        <p:nvSpPr>
          <p:cNvPr id="60" name="TextBox 59"/>
          <p:cNvSpPr txBox="1"/>
          <p:nvPr/>
        </p:nvSpPr>
        <p:spPr>
          <a:xfrm>
            <a:off x="4643438" y="5429264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5.</a:t>
            </a:r>
            <a:endParaRPr lang="ru-RU" sz="2400" b="1" dirty="0"/>
          </a:p>
        </p:txBody>
      </p:sp>
      <p:sp>
        <p:nvSpPr>
          <p:cNvPr id="61" name="TextBox 60"/>
          <p:cNvSpPr txBox="1"/>
          <p:nvPr/>
        </p:nvSpPr>
        <p:spPr>
          <a:xfrm>
            <a:off x="4643438" y="5786454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6.</a:t>
            </a:r>
            <a:endParaRPr lang="ru-RU" sz="2400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6286512" y="3857628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7.</a:t>
            </a:r>
            <a:endParaRPr lang="ru-RU" sz="2400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6286512" y="4286256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8.</a:t>
            </a:r>
            <a:endParaRPr lang="ru-RU" sz="2400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6286512" y="4714884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9.</a:t>
            </a:r>
            <a:endParaRPr lang="ru-RU" sz="2400" b="1" dirty="0"/>
          </a:p>
        </p:txBody>
      </p:sp>
      <p:sp>
        <p:nvSpPr>
          <p:cNvPr id="62" name="TextBox 61"/>
          <p:cNvSpPr txBox="1"/>
          <p:nvPr/>
        </p:nvSpPr>
        <p:spPr>
          <a:xfrm>
            <a:off x="6143636" y="5072074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10.</a:t>
            </a:r>
            <a:endParaRPr lang="ru-RU" sz="2400" b="1" dirty="0"/>
          </a:p>
        </p:txBody>
      </p:sp>
      <p:sp>
        <p:nvSpPr>
          <p:cNvPr id="63" name="TextBox 62"/>
          <p:cNvSpPr txBox="1"/>
          <p:nvPr/>
        </p:nvSpPr>
        <p:spPr>
          <a:xfrm>
            <a:off x="6143636" y="5429264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11.</a:t>
            </a:r>
            <a:endParaRPr lang="ru-RU" sz="2400" b="1" dirty="0"/>
          </a:p>
        </p:txBody>
      </p:sp>
      <p:sp>
        <p:nvSpPr>
          <p:cNvPr id="64" name="TextBox 63"/>
          <p:cNvSpPr txBox="1"/>
          <p:nvPr/>
        </p:nvSpPr>
        <p:spPr>
          <a:xfrm>
            <a:off x="6143636" y="5786454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12.</a:t>
            </a:r>
            <a:endParaRPr lang="ru-RU" sz="2400" b="1" dirty="0"/>
          </a:p>
        </p:txBody>
      </p:sp>
      <p:pic>
        <p:nvPicPr>
          <p:cNvPr id="72" name="Рисунок 71" descr="9d393c9e82ef.png"/>
          <p:cNvPicPr>
            <a:picLocks noChangeAspect="1"/>
          </p:cNvPicPr>
          <p:nvPr/>
        </p:nvPicPr>
        <p:blipFill>
          <a:blip r:embed="rId2"/>
          <a:srcRect l="55832" t="61377" r="18579" b="4366"/>
          <a:stretch>
            <a:fillRect/>
          </a:stretch>
        </p:blipFill>
        <p:spPr>
          <a:xfrm>
            <a:off x="2214546" y="3786190"/>
            <a:ext cx="2357454" cy="257176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14282" y="6286520"/>
            <a:ext cx="8001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err="1" smtClean="0">
                <a:solidFill>
                  <a:schemeClr val="accent2">
                    <a:lumMod val="75000"/>
                  </a:schemeClr>
                </a:solidFill>
              </a:rPr>
              <a:t>Finde</a:t>
            </a:r>
            <a:r>
              <a:rPr lang="en-GB" sz="3200" b="1" dirty="0" smtClean="0">
                <a:solidFill>
                  <a:schemeClr val="accent2">
                    <a:lumMod val="75000"/>
                  </a:schemeClr>
                </a:solidFill>
              </a:rPr>
              <a:t> das Verb </a:t>
            </a:r>
            <a:r>
              <a:rPr lang="en-GB" sz="3200" b="1" dirty="0" err="1" smtClean="0">
                <a:solidFill>
                  <a:schemeClr val="accent2">
                    <a:lumMod val="75000"/>
                  </a:schemeClr>
                </a:solidFill>
              </a:rPr>
              <a:t>im</a:t>
            </a:r>
            <a:r>
              <a:rPr lang="en-GB" sz="32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GB" sz="3200" b="1" dirty="0" err="1" smtClean="0">
                <a:solidFill>
                  <a:schemeClr val="accent2">
                    <a:lumMod val="75000"/>
                  </a:schemeClr>
                </a:solidFill>
              </a:rPr>
              <a:t>Präteritum</a:t>
            </a:r>
            <a:r>
              <a:rPr lang="en-GB" sz="3200" b="1" dirty="0" smtClean="0">
                <a:solidFill>
                  <a:schemeClr val="accent2">
                    <a:lumMod val="75000"/>
                  </a:schemeClr>
                </a:solidFill>
              </a:rPr>
              <a:t>!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Языковой материал для тренировки с помощью упражнения «Три к одному»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42928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С помощью данного упражнения можно тренировать такие грамматические явления как:</a:t>
            </a:r>
          </a:p>
          <a:p>
            <a:r>
              <a:rPr lang="ru-RU" dirty="0" smtClean="0"/>
              <a:t>три формы глагола;</a:t>
            </a:r>
          </a:p>
          <a:p>
            <a:r>
              <a:rPr lang="ru-RU" dirty="0" smtClean="0"/>
              <a:t>спряжение глаголов; </a:t>
            </a:r>
          </a:p>
          <a:p>
            <a:r>
              <a:rPr lang="ru-RU" dirty="0" smtClean="0"/>
              <a:t>степени сравнения имен прилагательных;</a:t>
            </a:r>
          </a:p>
          <a:p>
            <a:r>
              <a:rPr lang="ru-RU" dirty="0" smtClean="0"/>
              <a:t>грамматический род имен существительных;</a:t>
            </a:r>
          </a:p>
          <a:p>
            <a:r>
              <a:rPr lang="ru-RU" dirty="0" smtClean="0"/>
              <a:t>управление глаголов;</a:t>
            </a:r>
          </a:p>
          <a:p>
            <a:r>
              <a:rPr lang="ru-RU" dirty="0" smtClean="0"/>
              <a:t>употребление союзов в сложноподчиненных предложениях;</a:t>
            </a:r>
          </a:p>
          <a:p>
            <a:r>
              <a:rPr lang="ru-RU" dirty="0" smtClean="0"/>
              <a:t>употребление предлогов;</a:t>
            </a:r>
          </a:p>
          <a:p>
            <a:r>
              <a:rPr lang="ru-RU" dirty="0" smtClean="0"/>
              <a:t>употребление инфинитивных оборотов;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Кроме того, возможно выполнение лексически направленных упражнений, например, «Найди лишнее слово»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Ссылки: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Смайлик – </a:t>
            </a:r>
            <a:r>
              <a:rPr lang="en-GB" dirty="0" smtClean="0">
                <a:hlinkClick r:id="rId2"/>
              </a:rPr>
              <a:t>http://s46.radikal.ru/i114/0811/24/9d393c9e82ef.png</a:t>
            </a:r>
            <a:r>
              <a:rPr lang="en-GB" dirty="0" smtClean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582594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Описание выполнения упражнения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928670"/>
            <a:ext cx="8715436" cy="5929330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dirty="0" smtClean="0"/>
              <a:t>Суть упражнения заключается в том, что обучающийся должен выбрать в поле для задания правильный вариант ответа и щелкнуть по нему. Если ответ правильный, то он появляется в поле для ответов. В нашем случае в поле для задания дается «тройка» глаголов в разной форме, необходимо определить глагол в форме </a:t>
            </a:r>
            <a:r>
              <a:rPr lang="en-GB" dirty="0" err="1" smtClean="0"/>
              <a:t>Präteritum</a:t>
            </a:r>
            <a:r>
              <a:rPr lang="ru-RU" dirty="0" smtClean="0"/>
              <a:t> (вторая форма глаголов).</a:t>
            </a:r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/>
              <a:t>Чтобы выполнить упражнение, необходимо нажать на кнопку </a:t>
            </a:r>
            <a:r>
              <a:rPr lang="en-GB" b="1" dirty="0" smtClean="0"/>
              <a:t>Start</a:t>
            </a:r>
            <a:r>
              <a:rPr lang="ru-RU" dirty="0" smtClean="0"/>
              <a:t>. Она запускает демонстрацию «троек».</a:t>
            </a:r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/>
              <a:t>«Тройки» сменяют друг друга непрерывно в медленном темпе, что позволяет обдумать правильный вариант ответа.</a:t>
            </a:r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/>
              <a:t>Когда упражнение полностью выполнено, можно повторить попытку и сделать его еще раз. В этом случае щелкаем по кнопке </a:t>
            </a:r>
            <a:r>
              <a:rPr lang="en-GB" b="1" dirty="0" smtClean="0"/>
              <a:t>NOCH EIN VERSUCH</a:t>
            </a:r>
            <a:r>
              <a:rPr lang="ru-RU" dirty="0" smtClean="0"/>
              <a:t>. Все ответы исчезают и мы снова запускаем кнопку </a:t>
            </a:r>
            <a:r>
              <a:rPr lang="en-GB" b="1" dirty="0" smtClean="0"/>
              <a:t>Start</a:t>
            </a:r>
            <a:r>
              <a:rPr lang="ru-RU" b="1" dirty="0" smtClean="0"/>
              <a:t>.</a:t>
            </a:r>
          </a:p>
          <a:p>
            <a:pPr algn="just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Попробуйте!</a:t>
            </a:r>
            <a:endParaRPr lang="ru-RU" dirty="0" smtClean="0"/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4282" y="357166"/>
            <a:ext cx="8715436" cy="328614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000"/>
          </a:p>
        </p:txBody>
      </p:sp>
      <p:sp>
        <p:nvSpPr>
          <p:cNvPr id="7" name="TextBox 6"/>
          <p:cNvSpPr txBox="1"/>
          <p:nvPr/>
        </p:nvSpPr>
        <p:spPr>
          <a:xfrm>
            <a:off x="2857488" y="3071810"/>
            <a:ext cx="92869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sah</a:t>
            </a:r>
            <a:endParaRPr lang="ru-RU" sz="3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500166" y="1000108"/>
            <a:ext cx="11430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smtClean="0"/>
              <a:t>sang</a:t>
            </a:r>
            <a:endParaRPr lang="ru-RU" sz="3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571604" y="1643050"/>
            <a:ext cx="7143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las</a:t>
            </a:r>
            <a:endParaRPr lang="ru-RU" sz="3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929586" y="857232"/>
            <a:ext cx="85725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fuhr</a:t>
            </a:r>
            <a:endParaRPr lang="ru-RU" sz="3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786446" y="2285992"/>
            <a:ext cx="107157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saß</a:t>
            </a:r>
            <a:endParaRPr lang="ru-RU" sz="3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429520" y="357166"/>
            <a:ext cx="1357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smtClean="0"/>
              <a:t>sprang</a:t>
            </a:r>
            <a:endParaRPr lang="ru-RU" sz="3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072066" y="642918"/>
            <a:ext cx="78581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aß</a:t>
            </a:r>
            <a:endParaRPr lang="ru-RU" sz="3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000628" y="1714488"/>
            <a:ext cx="92869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fand</a:t>
            </a:r>
            <a:endParaRPr lang="ru-RU" sz="3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000760" y="1785926"/>
            <a:ext cx="12858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sprach</a:t>
            </a:r>
            <a:endParaRPr lang="ru-RU" sz="3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357422" y="1643050"/>
            <a:ext cx="100013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sieht</a:t>
            </a:r>
            <a:endParaRPr lang="ru-RU" sz="3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7358082" y="1428736"/>
            <a:ext cx="15716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gesehen</a:t>
            </a:r>
            <a:endParaRPr lang="ru-RU" sz="30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4786314" y="2428868"/>
            <a:ext cx="92869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liest</a:t>
            </a:r>
            <a:endParaRPr lang="ru-RU" sz="30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6000760" y="357166"/>
            <a:ext cx="12858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lesen</a:t>
            </a:r>
            <a:endParaRPr lang="ru-RU" sz="30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85720" y="3000372"/>
            <a:ext cx="17859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gesungen</a:t>
            </a:r>
            <a:endParaRPr lang="ru-RU" sz="30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7786710" y="2000240"/>
            <a:ext cx="100013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singt</a:t>
            </a:r>
            <a:endParaRPr lang="ru-RU" sz="30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357158" y="1285860"/>
            <a:ext cx="11430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fährt</a:t>
            </a:r>
            <a:endParaRPr lang="ru-RU" sz="30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3643306" y="1571612"/>
            <a:ext cx="1357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fahren</a:t>
            </a:r>
            <a:endParaRPr lang="ru-RU" sz="30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428596" y="2500306"/>
            <a:ext cx="121444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finden</a:t>
            </a:r>
            <a:endParaRPr lang="ru-RU" sz="30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6572264" y="2214554"/>
            <a:ext cx="11430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findet</a:t>
            </a:r>
            <a:endParaRPr lang="ru-RU" sz="30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1285852" y="357166"/>
            <a:ext cx="12858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essen</a:t>
            </a:r>
            <a:endParaRPr lang="ru-RU" sz="30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00034" y="1785926"/>
            <a:ext cx="78581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isst</a:t>
            </a:r>
            <a:endParaRPr lang="ru-RU" sz="30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500430" y="500042"/>
            <a:ext cx="164307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gesessen</a:t>
            </a:r>
            <a:endParaRPr lang="ru-RU" sz="30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2643174" y="1142984"/>
            <a:ext cx="12858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springt</a:t>
            </a:r>
            <a:endParaRPr lang="ru-RU" sz="30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071934" y="1000108"/>
            <a:ext cx="100013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blieb</a:t>
            </a:r>
            <a:endParaRPr lang="ru-RU" sz="30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6357950" y="857232"/>
            <a:ext cx="85725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zog</a:t>
            </a:r>
            <a:endParaRPr lang="ru-RU" sz="30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000628" y="1214422"/>
            <a:ext cx="18573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gegessen</a:t>
            </a:r>
            <a:endParaRPr lang="ru-RU" sz="30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1571604" y="2214554"/>
            <a:ext cx="11430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zieht</a:t>
            </a:r>
            <a:endParaRPr lang="ru-RU" sz="30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3643306" y="2071678"/>
            <a:ext cx="1357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trieb</a:t>
            </a:r>
            <a:endParaRPr lang="ru-RU" sz="30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2285984" y="500042"/>
            <a:ext cx="12858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bleibt</a:t>
            </a:r>
            <a:endParaRPr lang="ru-RU" sz="30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7000892" y="2643182"/>
            <a:ext cx="192882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geblieben</a:t>
            </a:r>
            <a:endParaRPr lang="ru-RU" sz="3000" b="1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214282" y="4143380"/>
            <a:ext cx="1857388" cy="64294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chemeClr val="tx1"/>
                </a:solidFill>
              </a:rPr>
              <a:t>START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5000628" y="3857628"/>
            <a:ext cx="6254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err="1" smtClean="0"/>
              <a:t>sah</a:t>
            </a:r>
            <a:endParaRPr lang="ru-RU" sz="2400" b="1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5000628" y="4286256"/>
            <a:ext cx="7713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/>
              <a:t>sang</a:t>
            </a:r>
            <a:endParaRPr lang="ru-RU" sz="2400" b="1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5000628" y="5429264"/>
            <a:ext cx="5357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err="1" smtClean="0"/>
              <a:t>las</a:t>
            </a:r>
            <a:endParaRPr lang="ru-RU" sz="2400" b="1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6643702" y="4714884"/>
            <a:ext cx="7216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err="1" smtClean="0"/>
              <a:t>fuhr</a:t>
            </a:r>
            <a:endParaRPr lang="ru-RU" sz="2400" b="1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5000628" y="5072074"/>
            <a:ext cx="8210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err="1" smtClean="0"/>
              <a:t>blieb</a:t>
            </a:r>
            <a:endParaRPr lang="ru-RU" sz="2400" b="1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6643702" y="5429264"/>
            <a:ext cx="7600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err="1" smtClean="0"/>
              <a:t>fand</a:t>
            </a:r>
            <a:endParaRPr lang="ru-RU" sz="2400" b="1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6643702" y="5786454"/>
            <a:ext cx="7970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err="1" smtClean="0"/>
              <a:t>trieb</a:t>
            </a:r>
            <a:endParaRPr lang="ru-RU" sz="2400" b="1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6643702" y="5072074"/>
            <a:ext cx="10211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err="1" smtClean="0"/>
              <a:t>sprach</a:t>
            </a:r>
            <a:endParaRPr lang="ru-RU" sz="2400" b="1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5000628" y="4714884"/>
            <a:ext cx="5084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err="1" smtClean="0"/>
              <a:t>aß</a:t>
            </a:r>
            <a:endParaRPr lang="ru-RU" sz="2400" b="1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5000628" y="5786454"/>
            <a:ext cx="6319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err="1" smtClean="0"/>
              <a:t>saß</a:t>
            </a:r>
            <a:endParaRPr lang="ru-RU" sz="2400" b="1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6643702" y="4286256"/>
            <a:ext cx="10387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/>
              <a:t>sprang</a:t>
            </a:r>
            <a:endParaRPr lang="ru-RU" sz="2400" b="1" dirty="0"/>
          </a:p>
        </p:txBody>
      </p:sp>
      <p:sp>
        <p:nvSpPr>
          <p:cNvPr id="50" name="Прямоугольник 49"/>
          <p:cNvSpPr/>
          <p:nvPr/>
        </p:nvSpPr>
        <p:spPr>
          <a:xfrm>
            <a:off x="6643702" y="3857628"/>
            <a:ext cx="612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err="1" smtClean="0"/>
              <a:t>zog</a:t>
            </a:r>
            <a:endParaRPr lang="ru-RU" sz="2400" b="1" dirty="0"/>
          </a:p>
        </p:txBody>
      </p:sp>
      <p:sp>
        <p:nvSpPr>
          <p:cNvPr id="52" name="Прямоугольник 51"/>
          <p:cNvSpPr/>
          <p:nvPr/>
        </p:nvSpPr>
        <p:spPr>
          <a:xfrm>
            <a:off x="214282" y="5143512"/>
            <a:ext cx="1857388" cy="7143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chemeClr val="tx1"/>
                </a:solidFill>
              </a:rPr>
              <a:t>NOCH EIN VERSUCH?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643438" y="3857628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1.</a:t>
            </a:r>
            <a:endParaRPr lang="ru-RU" sz="2400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4643438" y="428625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2.</a:t>
            </a:r>
            <a:endParaRPr lang="ru-RU" sz="2400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4643438" y="4714884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3.</a:t>
            </a:r>
            <a:endParaRPr lang="ru-RU" sz="2400" b="1" dirty="0"/>
          </a:p>
        </p:txBody>
      </p:sp>
      <p:sp>
        <p:nvSpPr>
          <p:cNvPr id="59" name="TextBox 58"/>
          <p:cNvSpPr txBox="1"/>
          <p:nvPr/>
        </p:nvSpPr>
        <p:spPr>
          <a:xfrm>
            <a:off x="4643438" y="5072074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4.</a:t>
            </a:r>
            <a:endParaRPr lang="ru-RU" sz="2400" b="1" dirty="0"/>
          </a:p>
        </p:txBody>
      </p:sp>
      <p:sp>
        <p:nvSpPr>
          <p:cNvPr id="60" name="TextBox 59"/>
          <p:cNvSpPr txBox="1"/>
          <p:nvPr/>
        </p:nvSpPr>
        <p:spPr>
          <a:xfrm>
            <a:off x="4643438" y="5429264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5.</a:t>
            </a:r>
            <a:endParaRPr lang="ru-RU" sz="2400" b="1" dirty="0"/>
          </a:p>
        </p:txBody>
      </p:sp>
      <p:sp>
        <p:nvSpPr>
          <p:cNvPr id="61" name="TextBox 60"/>
          <p:cNvSpPr txBox="1"/>
          <p:nvPr/>
        </p:nvSpPr>
        <p:spPr>
          <a:xfrm>
            <a:off x="4643438" y="5786454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6.</a:t>
            </a:r>
            <a:endParaRPr lang="ru-RU" sz="2400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6286512" y="3857628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7.</a:t>
            </a:r>
            <a:endParaRPr lang="ru-RU" sz="2400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6286512" y="4286256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8.</a:t>
            </a:r>
            <a:endParaRPr lang="ru-RU" sz="2400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6286512" y="4714884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9.</a:t>
            </a:r>
            <a:endParaRPr lang="ru-RU" sz="2400" b="1" dirty="0"/>
          </a:p>
        </p:txBody>
      </p:sp>
      <p:sp>
        <p:nvSpPr>
          <p:cNvPr id="62" name="TextBox 61"/>
          <p:cNvSpPr txBox="1"/>
          <p:nvPr/>
        </p:nvSpPr>
        <p:spPr>
          <a:xfrm>
            <a:off x="6143636" y="5072074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10.</a:t>
            </a:r>
            <a:endParaRPr lang="ru-RU" sz="2400" b="1" dirty="0"/>
          </a:p>
        </p:txBody>
      </p:sp>
      <p:sp>
        <p:nvSpPr>
          <p:cNvPr id="63" name="TextBox 62"/>
          <p:cNvSpPr txBox="1"/>
          <p:nvPr/>
        </p:nvSpPr>
        <p:spPr>
          <a:xfrm>
            <a:off x="6143636" y="5429264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11.</a:t>
            </a:r>
            <a:endParaRPr lang="ru-RU" sz="2400" b="1" dirty="0"/>
          </a:p>
        </p:txBody>
      </p:sp>
      <p:sp>
        <p:nvSpPr>
          <p:cNvPr id="64" name="TextBox 63"/>
          <p:cNvSpPr txBox="1"/>
          <p:nvPr/>
        </p:nvSpPr>
        <p:spPr>
          <a:xfrm>
            <a:off x="6143636" y="5786454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12.</a:t>
            </a:r>
            <a:endParaRPr lang="ru-RU" sz="2400" b="1" dirty="0"/>
          </a:p>
        </p:txBody>
      </p:sp>
      <p:sp>
        <p:nvSpPr>
          <p:cNvPr id="65" name="TextBox 64"/>
          <p:cNvSpPr txBox="1"/>
          <p:nvPr/>
        </p:nvSpPr>
        <p:spPr>
          <a:xfrm>
            <a:off x="7000892" y="3071810"/>
            <a:ext cx="17859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gefunden</a:t>
            </a:r>
            <a:endParaRPr lang="ru-RU" sz="3000" b="1" dirty="0"/>
          </a:p>
        </p:txBody>
      </p:sp>
      <p:sp>
        <p:nvSpPr>
          <p:cNvPr id="66" name="TextBox 65"/>
          <p:cNvSpPr txBox="1"/>
          <p:nvPr/>
        </p:nvSpPr>
        <p:spPr>
          <a:xfrm>
            <a:off x="2500298" y="2143116"/>
            <a:ext cx="11430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treibt</a:t>
            </a:r>
            <a:endParaRPr lang="ru-RU" sz="3000" b="1" dirty="0"/>
          </a:p>
        </p:txBody>
      </p:sp>
      <p:sp>
        <p:nvSpPr>
          <p:cNvPr id="67" name="TextBox 66"/>
          <p:cNvSpPr txBox="1"/>
          <p:nvPr/>
        </p:nvSpPr>
        <p:spPr>
          <a:xfrm>
            <a:off x="2143108" y="2571744"/>
            <a:ext cx="1357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spricht</a:t>
            </a:r>
            <a:endParaRPr lang="ru-RU" sz="3000" b="1" dirty="0"/>
          </a:p>
        </p:txBody>
      </p:sp>
      <p:sp>
        <p:nvSpPr>
          <p:cNvPr id="69" name="TextBox 68"/>
          <p:cNvSpPr txBox="1"/>
          <p:nvPr/>
        </p:nvSpPr>
        <p:spPr>
          <a:xfrm>
            <a:off x="4786314" y="3000372"/>
            <a:ext cx="20002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getrieben</a:t>
            </a:r>
            <a:endParaRPr lang="ru-RU" sz="3000" b="1" dirty="0"/>
          </a:p>
        </p:txBody>
      </p:sp>
      <p:sp>
        <p:nvSpPr>
          <p:cNvPr id="70" name="TextBox 69"/>
          <p:cNvSpPr txBox="1"/>
          <p:nvPr/>
        </p:nvSpPr>
        <p:spPr>
          <a:xfrm>
            <a:off x="3643306" y="2643182"/>
            <a:ext cx="121444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sitzt</a:t>
            </a:r>
            <a:endParaRPr lang="ru-RU" sz="3000" b="1" dirty="0"/>
          </a:p>
        </p:txBody>
      </p:sp>
      <p:sp>
        <p:nvSpPr>
          <p:cNvPr id="71" name="TextBox 70"/>
          <p:cNvSpPr txBox="1"/>
          <p:nvPr/>
        </p:nvSpPr>
        <p:spPr>
          <a:xfrm>
            <a:off x="214282" y="714356"/>
            <a:ext cx="18573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gezogen</a:t>
            </a:r>
            <a:endParaRPr lang="ru-RU" sz="3000" b="1" dirty="0"/>
          </a:p>
        </p:txBody>
      </p:sp>
      <p:pic>
        <p:nvPicPr>
          <p:cNvPr id="72" name="Рисунок 71" descr="9d393c9e82ef.png"/>
          <p:cNvPicPr>
            <a:picLocks noChangeAspect="1"/>
          </p:cNvPicPr>
          <p:nvPr/>
        </p:nvPicPr>
        <p:blipFill>
          <a:blip r:embed="rId2"/>
          <a:srcRect l="55832" t="61377" r="18579" b="4366"/>
          <a:stretch>
            <a:fillRect/>
          </a:stretch>
        </p:blipFill>
        <p:spPr>
          <a:xfrm>
            <a:off x="2214546" y="3786190"/>
            <a:ext cx="2357454" cy="2571768"/>
          </a:xfrm>
          <a:prstGeom prst="rect">
            <a:avLst/>
          </a:prstGeom>
        </p:spPr>
      </p:pic>
      <p:sp>
        <p:nvSpPr>
          <p:cNvPr id="68" name="TextBox 67"/>
          <p:cNvSpPr txBox="1"/>
          <p:nvPr/>
        </p:nvSpPr>
        <p:spPr>
          <a:xfrm>
            <a:off x="214282" y="6286520"/>
            <a:ext cx="8001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err="1" smtClean="0">
                <a:solidFill>
                  <a:schemeClr val="accent2">
                    <a:lumMod val="75000"/>
                  </a:schemeClr>
                </a:solidFill>
              </a:rPr>
              <a:t>Finde</a:t>
            </a:r>
            <a:r>
              <a:rPr lang="en-GB" sz="3200" b="1" dirty="0" smtClean="0">
                <a:solidFill>
                  <a:schemeClr val="accent2">
                    <a:lumMod val="75000"/>
                  </a:schemeClr>
                </a:solidFill>
              </a:rPr>
              <a:t> das Verb </a:t>
            </a:r>
            <a:r>
              <a:rPr lang="en-GB" sz="3200" b="1" dirty="0" err="1" smtClean="0">
                <a:solidFill>
                  <a:schemeClr val="accent2">
                    <a:lumMod val="75000"/>
                  </a:schemeClr>
                </a:solidFill>
              </a:rPr>
              <a:t>im</a:t>
            </a:r>
            <a:r>
              <a:rPr lang="en-GB" sz="32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GB" sz="3200" b="1" dirty="0" err="1" smtClean="0">
                <a:solidFill>
                  <a:schemeClr val="accent2">
                    <a:lumMod val="75000"/>
                  </a:schemeClr>
                </a:solidFill>
              </a:rPr>
              <a:t>Präteritum</a:t>
            </a:r>
            <a:r>
              <a:rPr lang="en-GB" sz="3200" b="1" dirty="0" smtClean="0">
                <a:solidFill>
                  <a:schemeClr val="accent2">
                    <a:lumMod val="75000"/>
                  </a:schemeClr>
                </a:solidFill>
              </a:rPr>
              <a:t>!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2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1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1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1" nodeType="withEffect">
                                  <p:stCondLst>
                                    <p:cond delay="1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grpId="1" nodeType="withEffect">
                                  <p:stCondLst>
                                    <p:cond delay="1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grpId="1" nodeType="withEffect">
                                  <p:stCondLst>
                                    <p:cond delay="1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1" nodeType="withEffect">
                                  <p:stCondLst>
                                    <p:cond delay="2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1" nodeType="withEffect">
                                  <p:stCondLst>
                                    <p:cond delay="2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1" nodeType="withEffect">
                                  <p:stCondLst>
                                    <p:cond delay="2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grpId="1" nodeType="withEffect">
                                  <p:stCondLst>
                                    <p:cond delay="2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grpId="1" nodeType="withEffect">
                                  <p:stCondLst>
                                    <p:cond delay="2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xit" presetSubtype="0" fill="hold" grpId="1" nodeType="withEffect">
                                  <p:stCondLst>
                                    <p:cond delay="2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25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25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25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xit" presetSubtype="0" fill="hold" grpId="1" nodeType="withEffect">
                                  <p:stCondLst>
                                    <p:cond delay="3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0" presetClass="exit" presetSubtype="0" fill="hold" grpId="1" nodeType="withEffect">
                                  <p:stCondLst>
                                    <p:cond delay="3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0" presetClass="exit" presetSubtype="0" fill="hold" grpId="1" nodeType="withEffect">
                                  <p:stCondLst>
                                    <p:cond delay="3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300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30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30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xit" presetSubtype="0" fill="hold" grpId="1" nodeType="withEffect">
                                  <p:stCondLst>
                                    <p:cond delay="3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0" presetClass="exit" presetSubtype="0" fill="hold" grpId="1" nodeType="withEffect">
                                  <p:stCondLst>
                                    <p:cond delay="3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0" presetClass="exit" presetSubtype="0" fill="hold" grpId="1" nodeType="withEffect">
                                  <p:stCondLst>
                                    <p:cond delay="3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xit" presetSubtype="0" fill="hold" grpId="1" nodeType="withEffect">
                                  <p:stCondLst>
                                    <p:cond delay="4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xit" presetSubtype="0" fill="hold" grpId="1" nodeType="withEffect">
                                  <p:stCondLst>
                                    <p:cond delay="4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0" presetClass="exit" presetSubtype="0" fill="hold" grpId="1" nodeType="withEffect">
                                  <p:stCondLst>
                                    <p:cond delay="4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0" nodeType="withEffect">
                                  <p:stCondLst>
                                    <p:cond delay="400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0" presetClass="entr" presetSubtype="0" fill="hold" grpId="0" nodeType="withEffect">
                                  <p:stCondLst>
                                    <p:cond delay="400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10" presetClass="entr" presetSubtype="0" fill="hold" grpId="0" nodeType="withEffect">
                                  <p:stCondLst>
                                    <p:cond delay="400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xit" presetSubtype="0" fill="hold" grpId="1" nodeType="withEffect">
                                  <p:stCondLst>
                                    <p:cond delay="4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0" presetClass="exit" presetSubtype="0" fill="hold" grpId="1" nodeType="withEffect">
                                  <p:stCondLst>
                                    <p:cond delay="4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4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450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0" nodeType="withEffect">
                                  <p:stCondLst>
                                    <p:cond delay="450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0" presetClass="entr" presetSubtype="0" fill="hold" grpId="0" nodeType="withEffect">
                                  <p:stCondLst>
                                    <p:cond delay="450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10" presetClass="exit" presetSubtype="0" fill="hold" grpId="1" nodeType="withEffect">
                                  <p:stCondLst>
                                    <p:cond delay="5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0" presetClass="exit" presetSubtype="0" fill="hold" grpId="1" nodeType="withEffect">
                                  <p:stCondLst>
                                    <p:cond delay="5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0" presetClass="exit" presetSubtype="0" fill="hold" grpId="1" nodeType="withEffect">
                                  <p:stCondLst>
                                    <p:cond delay="5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0" presetClass="entr" presetSubtype="0" fill="hold" grpId="0" nodeType="withEffect">
                                  <p:stCondLst>
                                    <p:cond delay="500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10" presetClass="entr" presetSubtype="0" fill="hold" grpId="0" nodeType="withEffect">
                                  <p:stCondLst>
                                    <p:cond delay="500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0" nodeType="withEffect">
                                  <p:stCondLst>
                                    <p:cond delay="500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10" presetClass="exit" presetSubtype="0" fill="hold" grpId="1" nodeType="withEffect">
                                  <p:stCondLst>
                                    <p:cond delay="5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0" presetClass="exit" presetSubtype="0" fill="hold" grpId="1" nodeType="withEffect">
                                  <p:stCondLst>
                                    <p:cond delay="5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0" presetClass="exit" presetSubtype="0" fill="hold" grpId="1" nodeType="withEffect">
                                  <p:stCondLst>
                                    <p:cond delay="5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0" presetClass="entr" presetSubtype="0" fill="hold" grpId="0" nodeType="withEffect">
                                  <p:stCondLst>
                                    <p:cond delay="550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10" presetClass="entr" presetSubtype="0" fill="hold" grpId="0" nodeType="withEffect">
                                  <p:stCondLst>
                                    <p:cond delay="5500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presetID="10" presetClass="entr" presetSubtype="0" fill="hold" grpId="0" nodeType="withEffect">
                                  <p:stCondLst>
                                    <p:cond delay="5500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10" presetClass="exit" presetSubtype="0" fill="hold" grpId="1" nodeType="withEffect">
                                  <p:stCondLst>
                                    <p:cond delay="6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0" presetClass="exit" presetSubtype="0" fill="hold" grpId="1" nodeType="withEffect">
                                  <p:stCondLst>
                                    <p:cond delay="6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0" presetClass="exit" presetSubtype="0" fill="hold" grpId="1" nodeType="withEffect">
                                  <p:stCondLst>
                                    <p:cond delay="6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23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4" fill="hold">
                      <p:stCondLst>
                        <p:cond delay="indefinite"/>
                      </p:stCondLst>
                      <p:childTnLst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27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28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9" fill="hold">
                      <p:stCondLst>
                        <p:cond delay="0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32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23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4" fill="hold">
                      <p:stCondLst>
                        <p:cond delay="0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3" presetClass="emph" presetSubtype="2" fill="hold" grpId="0" nodeType="clickEffect">
                                  <p:stCondLst>
                                    <p:cond delay="500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3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0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4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2" fill="hold">
                      <p:stCondLst>
                        <p:cond delay="0"/>
                      </p:stCondLst>
                      <p:childTnLst>
                        <p:par>
                          <p:cTn id="243" fill="hold">
                            <p:stCondLst>
                              <p:cond delay="0"/>
                            </p:stCondLst>
                            <p:childTnLst>
                              <p:par>
                                <p:cTn id="244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8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49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0" fill="hold">
                      <p:stCondLst>
                        <p:cond delay="0"/>
                      </p:stCondLst>
                      <p:childTnLst>
                        <p:par>
                          <p:cTn id="251" fill="hold">
                            <p:stCondLst>
                              <p:cond delay="0"/>
                            </p:stCondLst>
                            <p:childTnLst>
                              <p:par>
                                <p:cTn id="252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5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5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5" fill="hold">
                      <p:stCondLst>
                        <p:cond delay="0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5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5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0" fill="hold">
                      <p:stCondLst>
                        <p:cond delay="0"/>
                      </p:stCondLst>
                      <p:childTnLst>
                        <p:par>
                          <p:cTn id="261" fill="hold">
                            <p:stCondLst>
                              <p:cond delay="0"/>
                            </p:stCondLst>
                            <p:childTnLst>
                              <p:par>
                                <p:cTn id="262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6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5" fill="hold">
                      <p:stCondLst>
                        <p:cond delay="0"/>
                      </p:stCondLst>
                      <p:childTnLst>
                        <p:par>
                          <p:cTn id="266" fill="hold">
                            <p:stCondLst>
                              <p:cond delay="0"/>
                            </p:stCondLst>
                            <p:childTnLst>
                              <p:par>
                                <p:cTn id="267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69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0" fill="hold">
                      <p:stCondLst>
                        <p:cond delay="0"/>
                      </p:stCondLst>
                      <p:childTnLst>
                        <p:par>
                          <p:cTn id="271" fill="hold">
                            <p:stCondLst>
                              <p:cond delay="0"/>
                            </p:stCondLst>
                            <p:childTnLst>
                              <p:par>
                                <p:cTn id="272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7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7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5" fill="hold">
                      <p:stCondLst>
                        <p:cond delay="0"/>
                      </p:stCondLst>
                      <p:childTnLst>
                        <p:par>
                          <p:cTn id="276" fill="hold">
                            <p:stCondLst>
                              <p:cond delay="0"/>
                            </p:stCondLst>
                            <p:childTnLst>
                              <p:par>
                                <p:cTn id="277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7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1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28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3" fill="hold">
                      <p:stCondLst>
                        <p:cond delay="0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8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9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90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1" fill="hold">
                      <p:stCondLst>
                        <p:cond delay="0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9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295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6" fill="hold">
                      <p:stCondLst>
                        <p:cond delay="0"/>
                      </p:stCondLst>
                      <p:childTnLst>
                        <p:par>
                          <p:cTn id="297" fill="hold">
                            <p:stCondLst>
                              <p:cond delay="0"/>
                            </p:stCondLst>
                            <p:childTnLst>
                              <p:par>
                                <p:cTn id="298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9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0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1" fill="hold">
                      <p:stCondLst>
                        <p:cond delay="0"/>
                      </p:stCondLst>
                      <p:childTnLst>
                        <p:par>
                          <p:cTn id="302" fill="hold">
                            <p:stCondLst>
                              <p:cond delay="0"/>
                            </p:stCondLst>
                            <p:childTnLst>
                              <p:par>
                                <p:cTn id="303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0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6" fill="hold">
                      <p:stCondLst>
                        <p:cond delay="0"/>
                      </p:stCondLst>
                      <p:childTnLst>
                        <p:par>
                          <p:cTn id="307" fill="hold">
                            <p:stCondLst>
                              <p:cond delay="0"/>
                            </p:stCondLst>
                            <p:childTnLst>
                              <p:par>
                                <p:cTn id="308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2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1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4" fill="hold">
                      <p:stCondLst>
                        <p:cond delay="0"/>
                      </p:stCondLst>
                      <p:childTnLst>
                        <p:par>
                          <p:cTn id="315" fill="hold">
                            <p:stCondLst>
                              <p:cond delay="0"/>
                            </p:stCondLst>
                            <p:childTnLst>
                              <p:par>
                                <p:cTn id="316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1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0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21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2" fill="hold">
                      <p:stCondLst>
                        <p:cond delay="0"/>
                      </p:stCondLst>
                      <p:childTnLst>
                        <p:par>
                          <p:cTn id="323" fill="hold">
                            <p:stCondLst>
                              <p:cond delay="0"/>
                            </p:stCondLst>
                            <p:childTnLst>
                              <p:par>
                                <p:cTn id="324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25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32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7" fill="hold">
                      <p:stCondLst>
                        <p:cond delay="0"/>
                      </p:stCondLst>
                      <p:childTnLst>
                        <p:par>
                          <p:cTn id="328" fill="hold">
                            <p:stCondLst>
                              <p:cond delay="0"/>
                            </p:stCondLst>
                            <p:childTnLst>
                              <p:par>
                                <p:cTn id="329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3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31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2" fill="hold">
                      <p:stCondLst>
                        <p:cond delay="0"/>
                      </p:stCondLst>
                      <p:childTnLst>
                        <p:par>
                          <p:cTn id="333" fill="hold">
                            <p:stCondLst>
                              <p:cond delay="0"/>
                            </p:stCondLst>
                            <p:childTnLst>
                              <p:par>
                                <p:cTn id="334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35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8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339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0" fill="hold">
                      <p:stCondLst>
                        <p:cond delay="0"/>
                      </p:stCondLst>
                      <p:childTnLst>
                        <p:par>
                          <p:cTn id="341" fill="hold">
                            <p:stCondLst>
                              <p:cond delay="0"/>
                            </p:stCondLst>
                            <p:childTnLst>
                              <p:par>
                                <p:cTn id="342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43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34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5" fill="hold">
                      <p:stCondLst>
                        <p:cond delay="0"/>
                      </p:stCondLst>
                      <p:childTnLst>
                        <p:par>
                          <p:cTn id="346" fill="hold">
                            <p:stCondLst>
                              <p:cond delay="0"/>
                            </p:stCondLst>
                            <p:childTnLst>
                              <p:par>
                                <p:cTn id="347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4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34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0" fill="hold">
                      <p:stCondLst>
                        <p:cond delay="0"/>
                      </p:stCondLst>
                      <p:childTnLst>
                        <p:par>
                          <p:cTn id="351" fill="hold">
                            <p:stCondLst>
                              <p:cond delay="0"/>
                            </p:stCondLst>
                            <p:childTnLst>
                              <p:par>
                                <p:cTn id="352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5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6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5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8" fill="hold">
                      <p:stCondLst>
                        <p:cond delay="0"/>
                      </p:stCondLst>
                      <p:childTnLst>
                        <p:par>
                          <p:cTn id="359" fill="hold">
                            <p:stCondLst>
                              <p:cond delay="0"/>
                            </p:stCondLst>
                            <p:childTnLst>
                              <p:par>
                                <p:cTn id="360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6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3" fill="hold">
                      <p:stCondLst>
                        <p:cond delay="0"/>
                      </p:stCondLst>
                      <p:childTnLst>
                        <p:par>
                          <p:cTn id="364" fill="hold">
                            <p:stCondLst>
                              <p:cond delay="0"/>
                            </p:stCondLst>
                            <p:childTnLst>
                              <p:par>
                                <p:cTn id="365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36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8" fill="hold">
                      <p:stCondLst>
                        <p:cond delay="0"/>
                      </p:stCondLst>
                      <p:childTnLst>
                        <p:par>
                          <p:cTn id="369" fill="hold">
                            <p:stCondLst>
                              <p:cond delay="0"/>
                            </p:stCondLst>
                            <p:childTnLst>
                              <p:par>
                                <p:cTn id="370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7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4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75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6" fill="hold">
                      <p:stCondLst>
                        <p:cond delay="0"/>
                      </p:stCondLst>
                      <p:childTnLst>
                        <p:par>
                          <p:cTn id="377" fill="hold">
                            <p:stCondLst>
                              <p:cond delay="0"/>
                            </p:stCondLst>
                            <p:childTnLst>
                              <p:par>
                                <p:cTn id="378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7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380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1" fill="hold">
                      <p:stCondLst>
                        <p:cond delay="0"/>
                      </p:stCondLst>
                      <p:childTnLst>
                        <p:par>
                          <p:cTn id="382" fill="hold">
                            <p:stCondLst>
                              <p:cond delay="0"/>
                            </p:stCondLst>
                            <p:childTnLst>
                              <p:par>
                                <p:cTn id="383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8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38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6" fill="hold">
                      <p:stCondLst>
                        <p:cond delay="0"/>
                      </p:stCondLst>
                      <p:childTnLst>
                        <p:par>
                          <p:cTn id="387" fill="hold">
                            <p:stCondLst>
                              <p:cond delay="0"/>
                            </p:stCondLst>
                            <p:childTnLst>
                              <p:par>
                                <p:cTn id="388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8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2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93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4" fill="hold">
                      <p:stCondLst>
                        <p:cond delay="0"/>
                      </p:stCondLst>
                      <p:childTnLst>
                        <p:par>
                          <p:cTn id="395" fill="hold">
                            <p:stCondLst>
                              <p:cond delay="0"/>
                            </p:stCondLst>
                            <p:childTnLst>
                              <p:par>
                                <p:cTn id="396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97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398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9" fill="hold">
                      <p:stCondLst>
                        <p:cond delay="0"/>
                      </p:stCondLst>
                      <p:childTnLst>
                        <p:par>
                          <p:cTn id="400" fill="hold">
                            <p:stCondLst>
                              <p:cond delay="0"/>
                            </p:stCondLst>
                            <p:childTnLst>
                              <p:par>
                                <p:cTn id="401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02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40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4" fill="hold">
                      <p:stCondLst>
                        <p:cond delay="0"/>
                      </p:stCondLst>
                      <p:childTnLst>
                        <p:par>
                          <p:cTn id="405" fill="hold">
                            <p:stCondLst>
                              <p:cond delay="0"/>
                            </p:stCondLst>
                            <p:childTnLst>
                              <p:par>
                                <p:cTn id="406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0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0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11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2" fill="hold">
                      <p:stCondLst>
                        <p:cond delay="0"/>
                      </p:stCondLst>
                      <p:childTnLst>
                        <p:par>
                          <p:cTn id="413" fill="hold">
                            <p:stCondLst>
                              <p:cond delay="0"/>
                            </p:stCondLst>
                            <p:childTnLst>
                              <p:par>
                                <p:cTn id="414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15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416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7" fill="hold">
                      <p:stCondLst>
                        <p:cond delay="0"/>
                      </p:stCondLst>
                      <p:childTnLst>
                        <p:par>
                          <p:cTn id="418" fill="hold">
                            <p:stCondLst>
                              <p:cond delay="0"/>
                            </p:stCondLst>
                            <p:childTnLst>
                              <p:par>
                                <p:cTn id="419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20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421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2" fill="hold">
                      <p:stCondLst>
                        <p:cond delay="0"/>
                      </p:stCondLst>
                      <p:childTnLst>
                        <p:par>
                          <p:cTn id="423" fill="hold">
                            <p:stCondLst>
                              <p:cond delay="0"/>
                            </p:stCondLst>
                            <p:childTnLst>
                              <p:par>
                                <p:cTn id="424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25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8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429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0" fill="hold">
                      <p:stCondLst>
                        <p:cond delay="0"/>
                      </p:stCondLst>
                      <p:childTnLst>
                        <p:par>
                          <p:cTn id="431" fill="hold">
                            <p:stCondLst>
                              <p:cond delay="0"/>
                            </p:stCondLst>
                            <p:childTnLst>
                              <p:par>
                                <p:cTn id="432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33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434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5" fill="hold">
                      <p:stCondLst>
                        <p:cond delay="0"/>
                      </p:stCondLst>
                      <p:childTnLst>
                        <p:par>
                          <p:cTn id="436" fill="hold">
                            <p:stCondLst>
                              <p:cond delay="0"/>
                            </p:stCondLst>
                            <p:childTnLst>
                              <p:par>
                                <p:cTn id="437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38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439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0" fill="hold">
                      <p:stCondLst>
                        <p:cond delay="0"/>
                      </p:stCondLst>
                      <p:childTnLst>
                        <p:par>
                          <p:cTn id="441" fill="hold">
                            <p:stCondLst>
                              <p:cond delay="0"/>
                            </p:stCondLst>
                            <p:childTnLst>
                              <p:par>
                                <p:cTn id="442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43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5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8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1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0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3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6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9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2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5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8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7" grpId="2"/>
      <p:bldP spid="8" grpId="0"/>
      <p:bldP spid="8" grpId="1"/>
      <p:bldP spid="8" grpId="2"/>
      <p:bldP spid="9" grpId="0"/>
      <p:bldP spid="9" grpId="1"/>
      <p:bldP spid="9" grpId="2"/>
      <p:bldP spid="10" grpId="0"/>
      <p:bldP spid="10" grpId="1"/>
      <p:bldP spid="10" grpId="2"/>
      <p:bldP spid="11" grpId="0"/>
      <p:bldP spid="11" grpId="1"/>
      <p:bldP spid="11" grpId="2"/>
      <p:bldP spid="12" grpId="0"/>
      <p:bldP spid="12" grpId="1"/>
      <p:bldP spid="12" grpId="2"/>
      <p:bldP spid="13" grpId="0"/>
      <p:bldP spid="13" grpId="1"/>
      <p:bldP spid="13" grpId="2"/>
      <p:bldP spid="14" grpId="0"/>
      <p:bldP spid="14" grpId="1"/>
      <p:bldP spid="14" grpId="2"/>
      <p:bldP spid="15" grpId="0"/>
      <p:bldP spid="15" grpId="1"/>
      <p:bldP spid="15" grpId="2"/>
      <p:bldP spid="16" grpId="0"/>
      <p:bldP spid="16" grpId="1"/>
      <p:bldP spid="16" grpId="2"/>
      <p:bldP spid="17" grpId="0"/>
      <p:bldP spid="17" grpId="1"/>
      <p:bldP spid="17" grpId="2"/>
      <p:bldP spid="18" grpId="0"/>
      <p:bldP spid="18" grpId="1"/>
      <p:bldP spid="18" grpId="2"/>
      <p:bldP spid="19" grpId="0"/>
      <p:bldP spid="19" grpId="1"/>
      <p:bldP spid="19" grpId="2"/>
      <p:bldP spid="20" grpId="0"/>
      <p:bldP spid="20" grpId="1"/>
      <p:bldP spid="20" grpId="2"/>
      <p:bldP spid="21" grpId="0"/>
      <p:bldP spid="21" grpId="1"/>
      <p:bldP spid="21" grpId="2"/>
      <p:bldP spid="22" grpId="0"/>
      <p:bldP spid="22" grpId="1"/>
      <p:bldP spid="22" grpId="2"/>
      <p:bldP spid="23" grpId="0"/>
      <p:bldP spid="23" grpId="1"/>
      <p:bldP spid="23" grpId="2"/>
      <p:bldP spid="24" grpId="0"/>
      <p:bldP spid="24" grpId="1"/>
      <p:bldP spid="24" grpId="2"/>
      <p:bldP spid="25" grpId="0"/>
      <p:bldP spid="25" grpId="1"/>
      <p:bldP spid="25" grpId="2"/>
      <p:bldP spid="26" grpId="0"/>
      <p:bldP spid="26" grpId="1"/>
      <p:bldP spid="26" grpId="2"/>
      <p:bldP spid="27" grpId="0"/>
      <p:bldP spid="27" grpId="1"/>
      <p:bldP spid="27" grpId="2"/>
      <p:bldP spid="28" grpId="0"/>
      <p:bldP spid="28" grpId="1"/>
      <p:bldP spid="28" grpId="2"/>
      <p:bldP spid="29" grpId="0"/>
      <p:bldP spid="29" grpId="1"/>
      <p:bldP spid="29" grpId="2"/>
      <p:bldP spid="30" grpId="0"/>
      <p:bldP spid="30" grpId="1"/>
      <p:bldP spid="30" grpId="2"/>
      <p:bldP spid="31" grpId="0"/>
      <p:bldP spid="31" grpId="1"/>
      <p:bldP spid="31" grpId="2"/>
      <p:bldP spid="32" grpId="0"/>
      <p:bldP spid="32" grpId="1"/>
      <p:bldP spid="32" grpId="2"/>
      <p:bldP spid="33" grpId="0"/>
      <p:bldP spid="33" grpId="1"/>
      <p:bldP spid="33" grpId="2"/>
      <p:bldP spid="34" grpId="0"/>
      <p:bldP spid="34" grpId="1"/>
      <p:bldP spid="34" grpId="2"/>
      <p:bldP spid="35" grpId="0"/>
      <p:bldP spid="35" grpId="1"/>
      <p:bldP spid="35" grpId="2"/>
      <p:bldP spid="36" grpId="0"/>
      <p:bldP spid="36" grpId="1"/>
      <p:bldP spid="36" grpId="2"/>
      <p:bldP spid="37" grpId="0" animBg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0" grpId="1"/>
      <p:bldP spid="52" grpId="0" animBg="1"/>
      <p:bldP spid="65" grpId="0"/>
      <p:bldP spid="65" grpId="1"/>
      <p:bldP spid="65" grpId="2"/>
      <p:bldP spid="66" grpId="0"/>
      <p:bldP spid="66" grpId="1"/>
      <p:bldP spid="66" grpId="2"/>
      <p:bldP spid="67" grpId="0"/>
      <p:bldP spid="67" grpId="1"/>
      <p:bldP spid="67" grpId="2"/>
      <p:bldP spid="69" grpId="0"/>
      <p:bldP spid="69" grpId="1"/>
      <p:bldP spid="69" grpId="2"/>
      <p:bldP spid="70" grpId="0"/>
      <p:bldP spid="70" grpId="1"/>
      <p:bldP spid="70" grpId="2"/>
      <p:bldP spid="71" grpId="0"/>
      <p:bldP spid="71" grpId="1"/>
      <p:bldP spid="71" grpId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Структура упражнения</a:t>
            </a:r>
            <a:endParaRPr lang="ru-RU" sz="2800" b="1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8567" r="8567"/>
          <a:stretch>
            <a:fillRect/>
          </a:stretch>
        </p:blipFill>
        <p:spPr bwMode="auto">
          <a:xfrm>
            <a:off x="1285820" y="714356"/>
            <a:ext cx="7858180" cy="5926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Прямая со стрелкой 7"/>
          <p:cNvCxnSpPr/>
          <p:nvPr/>
        </p:nvCxnSpPr>
        <p:spPr>
          <a:xfrm>
            <a:off x="500034" y="2214554"/>
            <a:ext cx="1143008" cy="158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428596" y="4429132"/>
            <a:ext cx="1143008" cy="158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28596" y="5286388"/>
            <a:ext cx="1143008" cy="158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0800000" flipV="1">
            <a:off x="6143636" y="4000504"/>
            <a:ext cx="1143008" cy="7143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85720" y="2357430"/>
            <a:ext cx="2857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Поле для задания</a:t>
            </a:r>
            <a:endParaRPr lang="ru-RU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428596" y="4714884"/>
            <a:ext cx="25002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Начало выполнения</a:t>
            </a:r>
            <a:endParaRPr lang="ru-RU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428596" y="5786454"/>
            <a:ext cx="26432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Повтор выполнения</a:t>
            </a:r>
            <a:endParaRPr lang="ru-RU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7358082" y="4143380"/>
            <a:ext cx="12144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Поле для ответов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9553" t="2525" r="8567" b="4349"/>
          <a:stretch>
            <a:fillRect/>
          </a:stretch>
        </p:blipFill>
        <p:spPr bwMode="auto">
          <a:xfrm>
            <a:off x="1357290" y="2071678"/>
            <a:ext cx="6500858" cy="4621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14282" y="214290"/>
            <a:ext cx="864399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Заполняем поле для задания. Напомним, три формы разных глаголов должны появляться и исчезать, сменяя друг друга, обучающийся должен успеть в поле для задания щелкнуть мышкой на правильный ответ.  </a:t>
            </a:r>
          </a:p>
          <a:p>
            <a:pPr algn="just"/>
            <a:r>
              <a:rPr lang="ru-RU" dirty="0" smtClean="0"/>
              <a:t>На следующем слайде у нас представлены «тройки» глаголов, которые мы используем в данном  упражнении.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85728"/>
            <a:ext cx="8686800" cy="214314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Варианты заданий в последовательности появления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142984"/>
            <a:ext cx="4614866" cy="5357850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sah</a:t>
            </a:r>
            <a:r>
              <a:rPr lang="en-GB" dirty="0" smtClean="0"/>
              <a:t> – </a:t>
            </a:r>
            <a:r>
              <a:rPr lang="en-GB" dirty="0" err="1" smtClean="0"/>
              <a:t>springt</a:t>
            </a:r>
            <a:r>
              <a:rPr lang="en-GB" dirty="0" smtClean="0"/>
              <a:t> – </a:t>
            </a:r>
            <a:r>
              <a:rPr lang="en-GB" dirty="0" err="1" smtClean="0"/>
              <a:t>geblieben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sang – </a:t>
            </a:r>
            <a:r>
              <a:rPr lang="en-GB" dirty="0" err="1" smtClean="0"/>
              <a:t>fahren</a:t>
            </a:r>
            <a:r>
              <a:rPr lang="en-GB" dirty="0" smtClean="0"/>
              <a:t> – </a:t>
            </a:r>
            <a:r>
              <a:rPr lang="en-GB" dirty="0" err="1" smtClean="0"/>
              <a:t>gesehen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aß</a:t>
            </a:r>
            <a:r>
              <a:rPr lang="en-GB" dirty="0" smtClean="0"/>
              <a:t> – </a:t>
            </a:r>
            <a:r>
              <a:rPr lang="en-GB" dirty="0" err="1" smtClean="0"/>
              <a:t>finden</a:t>
            </a:r>
            <a:r>
              <a:rPr lang="en-GB" dirty="0" smtClean="0"/>
              <a:t> – </a:t>
            </a:r>
            <a:r>
              <a:rPr lang="en-GB" dirty="0" err="1" smtClean="0"/>
              <a:t>liest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blieb</a:t>
            </a:r>
            <a:r>
              <a:rPr lang="en-GB" dirty="0" smtClean="0"/>
              <a:t> – </a:t>
            </a:r>
            <a:r>
              <a:rPr lang="en-GB" dirty="0" err="1" smtClean="0"/>
              <a:t>singt</a:t>
            </a:r>
            <a:r>
              <a:rPr lang="en-GB" dirty="0" smtClean="0"/>
              <a:t> – </a:t>
            </a:r>
            <a:r>
              <a:rPr lang="en-GB" dirty="0" err="1" smtClean="0"/>
              <a:t>essen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las</a:t>
            </a:r>
            <a:r>
              <a:rPr lang="en-GB" dirty="0" smtClean="0"/>
              <a:t> – </a:t>
            </a:r>
            <a:r>
              <a:rPr lang="en-GB" dirty="0" err="1" smtClean="0"/>
              <a:t>findet</a:t>
            </a:r>
            <a:r>
              <a:rPr lang="en-GB" dirty="0" smtClean="0"/>
              <a:t> – </a:t>
            </a:r>
            <a:r>
              <a:rPr lang="en-GB" dirty="0" err="1" smtClean="0"/>
              <a:t>gesungen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saß</a:t>
            </a:r>
            <a:r>
              <a:rPr lang="en-GB" dirty="0" smtClean="0"/>
              <a:t> – </a:t>
            </a:r>
            <a:r>
              <a:rPr lang="en-GB" dirty="0" err="1" smtClean="0"/>
              <a:t>isst</a:t>
            </a:r>
            <a:r>
              <a:rPr lang="en-GB" dirty="0" smtClean="0"/>
              <a:t> – </a:t>
            </a:r>
            <a:r>
              <a:rPr lang="en-GB" dirty="0" err="1" smtClean="0"/>
              <a:t>lesen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zog</a:t>
            </a:r>
            <a:r>
              <a:rPr lang="en-GB" dirty="0" smtClean="0"/>
              <a:t> – </a:t>
            </a:r>
            <a:r>
              <a:rPr lang="en-GB" dirty="0" err="1" smtClean="0"/>
              <a:t>fährt</a:t>
            </a:r>
            <a:r>
              <a:rPr lang="en-GB" dirty="0" smtClean="0"/>
              <a:t> – </a:t>
            </a:r>
            <a:r>
              <a:rPr lang="en-GB" dirty="0" err="1" smtClean="0"/>
              <a:t>bleibt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sprang – </a:t>
            </a:r>
            <a:r>
              <a:rPr lang="en-GB" dirty="0" err="1" smtClean="0"/>
              <a:t>sieht</a:t>
            </a:r>
            <a:r>
              <a:rPr lang="en-GB" dirty="0" smtClean="0"/>
              <a:t> – </a:t>
            </a:r>
            <a:r>
              <a:rPr lang="en-GB" dirty="0" err="1" smtClean="0"/>
              <a:t>gegessen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fuhr</a:t>
            </a:r>
            <a:r>
              <a:rPr lang="en-GB" dirty="0" smtClean="0"/>
              <a:t> – </a:t>
            </a:r>
            <a:r>
              <a:rPr lang="en-GB" dirty="0" err="1" smtClean="0"/>
              <a:t>zieht</a:t>
            </a:r>
            <a:r>
              <a:rPr lang="en-GB" dirty="0" smtClean="0"/>
              <a:t> – </a:t>
            </a:r>
            <a:r>
              <a:rPr lang="en-GB" dirty="0" err="1" smtClean="0"/>
              <a:t>gesessen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sprach</a:t>
            </a:r>
            <a:r>
              <a:rPr lang="en-GB" dirty="0" smtClean="0"/>
              <a:t> – </a:t>
            </a:r>
            <a:r>
              <a:rPr lang="en-GB" dirty="0" err="1" smtClean="0"/>
              <a:t>gefunden</a:t>
            </a:r>
            <a:r>
              <a:rPr lang="en-GB" dirty="0" smtClean="0"/>
              <a:t> – </a:t>
            </a:r>
            <a:r>
              <a:rPr lang="en-GB" dirty="0" err="1" smtClean="0"/>
              <a:t>treibt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fand</a:t>
            </a:r>
            <a:r>
              <a:rPr lang="en-GB" dirty="0" smtClean="0"/>
              <a:t> – </a:t>
            </a:r>
            <a:r>
              <a:rPr lang="en-GB" dirty="0" err="1" smtClean="0"/>
              <a:t>spricht</a:t>
            </a:r>
            <a:r>
              <a:rPr lang="en-GB" dirty="0" smtClean="0"/>
              <a:t> – </a:t>
            </a:r>
            <a:r>
              <a:rPr lang="en-GB" dirty="0" err="1" smtClean="0"/>
              <a:t>getrieben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trieb</a:t>
            </a:r>
            <a:r>
              <a:rPr lang="en-GB" dirty="0" smtClean="0"/>
              <a:t> – </a:t>
            </a:r>
            <a:r>
              <a:rPr lang="en-GB" dirty="0" err="1" smtClean="0"/>
              <a:t>sitzt</a:t>
            </a:r>
            <a:r>
              <a:rPr lang="en-GB" dirty="0" smtClean="0"/>
              <a:t> – </a:t>
            </a:r>
            <a:r>
              <a:rPr lang="en-GB" dirty="0" err="1" smtClean="0"/>
              <a:t>gezogen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400" dirty="0" smtClean="0"/>
              <a:t>Далее нам необходимо потрудиться над тем, чтобы «тройки» глаголов сменяли друг друга.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736"/>
            <a:ext cx="8229600" cy="2328866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sz="2000" dirty="0" smtClean="0"/>
              <a:t>Для этого «запустим» кнопку </a:t>
            </a:r>
            <a:r>
              <a:rPr lang="en-GB" sz="2000" b="1" dirty="0" smtClean="0"/>
              <a:t>Start</a:t>
            </a:r>
            <a:r>
              <a:rPr lang="en-US" sz="2000" dirty="0" smtClean="0"/>
              <a:t> </a:t>
            </a:r>
            <a:r>
              <a:rPr lang="ru-RU" sz="2000" dirty="0" smtClean="0"/>
              <a:t>и сделаем из нее триггер. Он будет запускать демонстрацию задания.</a:t>
            </a:r>
          </a:p>
          <a:p>
            <a:pPr algn="just">
              <a:buNone/>
            </a:pPr>
            <a:r>
              <a:rPr lang="ru-RU" sz="2000" dirty="0" smtClean="0"/>
              <a:t>Для первой «тройки» глаголов последовательно, сначала для </a:t>
            </a:r>
            <a:r>
              <a:rPr lang="en-GB" sz="2000" b="1" dirty="0" err="1" smtClean="0"/>
              <a:t>sah</a:t>
            </a:r>
            <a:r>
              <a:rPr lang="en-GB" sz="2000" dirty="0" smtClean="0"/>
              <a:t> </a:t>
            </a:r>
            <a:r>
              <a:rPr lang="ru-RU" sz="2000" dirty="0" smtClean="0"/>
              <a:t>, потом для</a:t>
            </a:r>
            <a:r>
              <a:rPr lang="en-GB" sz="2000" dirty="0" smtClean="0"/>
              <a:t> </a:t>
            </a:r>
            <a:r>
              <a:rPr lang="en-GB" sz="2000" b="1" dirty="0" err="1" smtClean="0"/>
              <a:t>springt</a:t>
            </a:r>
            <a:r>
              <a:rPr lang="en-GB" sz="2000" dirty="0" smtClean="0"/>
              <a:t> </a:t>
            </a:r>
            <a:r>
              <a:rPr lang="ru-RU" sz="2000" dirty="0" smtClean="0"/>
              <a:t>и наконец для </a:t>
            </a:r>
            <a:r>
              <a:rPr lang="en-GB" sz="2000" b="1" dirty="0" err="1" smtClean="0"/>
              <a:t>geblieben</a:t>
            </a:r>
            <a:r>
              <a:rPr lang="ru-RU" sz="2000" dirty="0" smtClean="0"/>
              <a:t> задаем эффект анимации </a:t>
            </a:r>
            <a:r>
              <a:rPr lang="ru-RU" sz="2000" i="1" dirty="0" smtClean="0"/>
              <a:t>Вход→Выцветание, </a:t>
            </a:r>
            <a:r>
              <a:rPr lang="ru-RU" sz="2000" dirty="0" smtClean="0"/>
              <a:t>и соединяем их функцией </a:t>
            </a:r>
            <a:r>
              <a:rPr lang="ru-RU" sz="2000" i="1" dirty="0" smtClean="0"/>
              <a:t>Вместе с предыдущим</a:t>
            </a:r>
            <a:r>
              <a:rPr lang="ru-RU" sz="2000" dirty="0" smtClean="0"/>
              <a:t>. Назначаем ее каждому глаголу. Отправляем под триггер.</a:t>
            </a:r>
          </a:p>
          <a:p>
            <a:pPr algn="just">
              <a:buNone/>
            </a:pPr>
            <a:r>
              <a:rPr lang="ru-RU" sz="2000" dirty="0" smtClean="0"/>
              <a:t>У нас получается вот такой порядок:</a:t>
            </a:r>
            <a:endParaRPr lang="ru-RU" sz="2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 l="83541" t="40407" b="34339"/>
          <a:stretch>
            <a:fillRect/>
          </a:stretch>
        </p:blipFill>
        <p:spPr bwMode="auto">
          <a:xfrm>
            <a:off x="500034" y="3643314"/>
            <a:ext cx="3203147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857620" y="5072074"/>
            <a:ext cx="5517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 err="1" smtClean="0"/>
              <a:t>sah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857620" y="5429264"/>
            <a:ext cx="9249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 err="1" smtClean="0"/>
              <a:t>springt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857620" y="5857892"/>
            <a:ext cx="1119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err="1" smtClean="0"/>
              <a:t>geblieben</a:t>
            </a:r>
            <a:endParaRPr lang="ru-RU" dirty="0"/>
          </a:p>
        </p:txBody>
      </p:sp>
      <p:cxnSp>
        <p:nvCxnSpPr>
          <p:cNvPr id="9" name="Прямая со стрелкой 8"/>
          <p:cNvCxnSpPr>
            <a:stCxn id="5" idx="1"/>
          </p:cNvCxnSpPr>
          <p:nvPr/>
        </p:nvCxnSpPr>
        <p:spPr>
          <a:xfrm rot="10800000" flipV="1">
            <a:off x="3357554" y="5272128"/>
            <a:ext cx="500066" cy="14259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0800000" flipV="1">
            <a:off x="3357554" y="5643578"/>
            <a:ext cx="500066" cy="14259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0800000" flipV="1">
            <a:off x="3428992" y="6000768"/>
            <a:ext cx="500066" cy="14259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143504" y="3714752"/>
            <a:ext cx="3286148" cy="156966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ВАЖНО!!! начать свою работу с кнопки </a:t>
            </a:r>
            <a:r>
              <a:rPr lang="en-GB" sz="2400" b="1" dirty="0" smtClean="0"/>
              <a:t>Start</a:t>
            </a:r>
            <a:r>
              <a:rPr lang="ru-RU" sz="2400" b="1" dirty="0" smtClean="0"/>
              <a:t> </a:t>
            </a:r>
            <a:r>
              <a:rPr lang="ru-RU" sz="2400" dirty="0" smtClean="0"/>
              <a:t>и запуска демонстрации в поле для задания.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2"/>
          <a:srcRect l="75000" t="39375" b="12812"/>
          <a:stretch>
            <a:fillRect/>
          </a:stretch>
        </p:blipFill>
        <p:spPr bwMode="auto">
          <a:xfrm>
            <a:off x="428596" y="2786058"/>
            <a:ext cx="3048000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3"/>
          <a:srcRect l="42187" t="44062" r="22070" b="15625"/>
          <a:stretch>
            <a:fillRect/>
          </a:stretch>
        </p:blipFill>
        <p:spPr bwMode="auto">
          <a:xfrm>
            <a:off x="3786182" y="2786058"/>
            <a:ext cx="5168456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57158" y="357166"/>
            <a:ext cx="857256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dirty="0" smtClean="0"/>
              <a:t>Далее тем же самым глаголам (каждому) задаем эффект анимации </a:t>
            </a:r>
            <a:r>
              <a:rPr lang="ru-RU" sz="2200" i="1" dirty="0" smtClean="0"/>
              <a:t>Выход→Выцветание</a:t>
            </a:r>
            <a:r>
              <a:rPr lang="ru-RU" sz="2200" dirty="0" smtClean="0"/>
              <a:t>. Каждому глаголу задаем </a:t>
            </a:r>
            <a:r>
              <a:rPr lang="ru-RU" sz="2200" i="1" dirty="0" smtClean="0"/>
              <a:t>Задержку</a:t>
            </a:r>
            <a:r>
              <a:rPr lang="ru-RU" sz="2200" dirty="0" smtClean="0"/>
              <a:t> в 5 секунд: </a:t>
            </a:r>
            <a:r>
              <a:rPr lang="ru-RU" sz="2200" i="1" dirty="0" smtClean="0"/>
              <a:t>Время→Задержка→5 сек</a:t>
            </a:r>
            <a:r>
              <a:rPr lang="ru-RU" sz="2200" dirty="0" smtClean="0"/>
              <a:t>., а также функцию </a:t>
            </a:r>
            <a:r>
              <a:rPr lang="ru-RU" sz="2200" i="1" dirty="0" smtClean="0"/>
              <a:t>Вместе с предыдущим</a:t>
            </a:r>
            <a:r>
              <a:rPr lang="ru-RU" sz="2200" dirty="0" smtClean="0"/>
              <a:t>. </a:t>
            </a: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b="1" dirty="0" smtClean="0">
                <a:solidFill>
                  <a:srgbClr val="FF0000"/>
                </a:solidFill>
              </a:rPr>
              <a:t>Весь алгоритм к каждому глаголу</a:t>
            </a:r>
            <a:r>
              <a:rPr lang="ru-RU" sz="2200" i="1" dirty="0" smtClean="0"/>
              <a:t>:</a:t>
            </a:r>
            <a:r>
              <a:rPr lang="ru-RU" sz="2200" dirty="0" smtClean="0"/>
              <a:t>.</a:t>
            </a:r>
            <a:r>
              <a:rPr lang="ru-RU" sz="2200" b="1" i="1" dirty="0" smtClean="0"/>
              <a:t> Выход→Выцветание→ Вместе с предыдущим →Время→Задержка→5 сек</a:t>
            </a:r>
            <a:r>
              <a:rPr lang="ru-RU" sz="2200" dirty="0" smtClean="0"/>
              <a:t> </a:t>
            </a:r>
          </a:p>
          <a:p>
            <a:pPr algn="just"/>
            <a:r>
              <a:rPr lang="ru-RU" sz="2200" dirty="0" smtClean="0"/>
              <a:t>И опять отправляем всю тройку под триггер.</a:t>
            </a:r>
            <a:r>
              <a:rPr lang="ru-RU" sz="2200" i="1" dirty="0" smtClean="0"/>
              <a:t> </a:t>
            </a: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Получается такой порядок:</a:t>
            </a:r>
            <a:endParaRPr lang="ru-RU" sz="3200" b="1" dirty="0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83541" t="41985" b="15398"/>
          <a:stretch>
            <a:fillRect/>
          </a:stretch>
        </p:blipFill>
        <p:spPr bwMode="auto">
          <a:xfrm>
            <a:off x="3143240" y="1285860"/>
            <a:ext cx="3143272" cy="508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Прямая со стрелкой 5"/>
          <p:cNvCxnSpPr/>
          <p:nvPr/>
        </p:nvCxnSpPr>
        <p:spPr>
          <a:xfrm>
            <a:off x="2071670" y="2857496"/>
            <a:ext cx="2571768" cy="158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2071670" y="4071942"/>
            <a:ext cx="2571768" cy="158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071670" y="2928934"/>
            <a:ext cx="16430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Вход</a:t>
            </a:r>
            <a:endParaRPr lang="ru-RU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071670" y="4143380"/>
            <a:ext cx="16430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Выход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f6a8bad34a36bff99b6632066cbf940c86d3935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1384</TotalTime>
  <Words>1128</Words>
  <Application>Microsoft Office PowerPoint</Application>
  <PresentationFormat>Экран (4:3)</PresentationFormat>
  <Paragraphs>235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Упражнение «Три к одному»</vt:lpstr>
      <vt:lpstr>Описание выполнения упражнения</vt:lpstr>
      <vt:lpstr>Слайд 3</vt:lpstr>
      <vt:lpstr>Структура упражнения</vt:lpstr>
      <vt:lpstr>Слайд 5</vt:lpstr>
      <vt:lpstr>Варианты заданий в последовательности появления</vt:lpstr>
      <vt:lpstr>Далее нам необходимо потрудиться над тем, чтобы «тройки» глаголов сменяли друг друга.</vt:lpstr>
      <vt:lpstr>Слайд 8</vt:lpstr>
      <vt:lpstr>Получается такой порядок:</vt:lpstr>
      <vt:lpstr>Слайд 10</vt:lpstr>
      <vt:lpstr>При компоновке «троек» важно, чтобы соблюдался строгий порядок.</vt:lpstr>
      <vt:lpstr>Слайд 12</vt:lpstr>
      <vt:lpstr>Слайд 13</vt:lpstr>
      <vt:lpstr>Чтобы повторить выполнение задания, нам необходимо воспользоваться кнопкой NOCH EIN VERSUCH?  </vt:lpstr>
      <vt:lpstr>Слайд 15</vt:lpstr>
      <vt:lpstr>Слайд 16</vt:lpstr>
      <vt:lpstr>Слайд 17</vt:lpstr>
      <vt:lpstr>Языковой материал для тренировки с помощью упражнения «Три к одному»</vt:lpstr>
      <vt:lpstr>Ссылки: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107</cp:revision>
  <dcterms:created xsi:type="dcterms:W3CDTF">2012-01-11T13:04:24Z</dcterms:created>
  <dcterms:modified xsi:type="dcterms:W3CDTF">2012-11-04T08:54:00Z</dcterms:modified>
</cp:coreProperties>
</file>